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9" r:id="rId7"/>
    <p:sldId id="267" r:id="rId8"/>
    <p:sldId id="260" r:id="rId9"/>
    <p:sldId id="263" r:id="rId10"/>
    <p:sldId id="261" r:id="rId11"/>
    <p:sldId id="262" r:id="rId12"/>
    <p:sldId id="265" r:id="rId13"/>
    <p:sldId id="266" r:id="rId14"/>
    <p:sldId id="264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496" y="1196753"/>
            <a:ext cx="9108504" cy="2880319"/>
          </a:xfrm>
        </p:spPr>
        <p:txBody>
          <a:bodyPr>
            <a:normAutofit/>
          </a:bodyPr>
          <a:lstStyle/>
          <a:p>
            <a:r>
              <a:rPr lang="cs-CZ" sz="6000" b="1" dirty="0" smtClean="0"/>
              <a:t>Rodina </a:t>
            </a:r>
            <a:r>
              <a:rPr lang="cs-CZ" sz="6000" b="1" dirty="0" err="1" smtClean="0"/>
              <a:t>Perlmann</a:t>
            </a:r>
            <a:r>
              <a:rPr lang="cs-CZ" sz="6000" b="1" dirty="0" smtClean="0"/>
              <a:t/>
            </a:r>
            <a:br>
              <a:rPr lang="cs-CZ" sz="6000" b="1" dirty="0" smtClean="0"/>
            </a:br>
            <a:r>
              <a:rPr lang="cs-CZ" sz="3600" b="1" dirty="0" smtClean="0"/>
              <a:t>po stopách bývalých libereckých občanů</a:t>
            </a: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Sabina </a:t>
            </a:r>
            <a:r>
              <a:rPr lang="cs-CZ" dirty="0" err="1" smtClean="0"/>
              <a:t>Laušmanová</a:t>
            </a:r>
            <a:r>
              <a:rPr lang="cs-CZ" dirty="0" smtClean="0"/>
              <a:t> – Jan </a:t>
            </a:r>
            <a:r>
              <a:rPr lang="cs-CZ" dirty="0" err="1" smtClean="0"/>
              <a:t>Koros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286001" cy="99571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Žádost:</a:t>
            </a:r>
            <a:br>
              <a:rPr lang="cs-CZ" sz="2400" dirty="0" smtClean="0"/>
            </a:br>
            <a:r>
              <a:rPr lang="cs-CZ" sz="2400" dirty="0" err="1" smtClean="0"/>
              <a:t>Gertrude</a:t>
            </a:r>
            <a:r>
              <a:rPr lang="cs-CZ" sz="2400" dirty="0" smtClean="0"/>
              <a:t> E. Perlmann</a:t>
            </a:r>
            <a:endParaRPr lang="cs-CZ" sz="2400" dirty="0"/>
          </a:p>
        </p:txBody>
      </p:sp>
      <p:pic>
        <p:nvPicPr>
          <p:cNvPr id="5" name="Zástupný symbol pro obsah 4" descr="IMG_20180207_125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Žádost o vystavění potvrzení za účelem dosažení studijního stipendia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Datace 2. prosince 1938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Objevuje se údaj, že se G. E. </a:t>
            </a:r>
            <a:r>
              <a:rPr lang="cs-CZ" sz="1600" dirty="0" err="1" smtClean="0"/>
              <a:t>Perlmann</a:t>
            </a:r>
            <a:r>
              <a:rPr lang="cs-CZ" sz="1600" dirty="0" smtClean="0"/>
              <a:t> nachází v Dánsku a jejím zástupcem je JUDr. Alfons Pless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 Národní archiv hlavního města Praha, fond Policejní ředitelství Praha II - všeobecná spisovna - 1931- 1940, karton 9558, signatura P 1128/34 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286001" cy="99571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Informace o </a:t>
            </a:r>
            <a:br>
              <a:rPr lang="cs-CZ" sz="2400" dirty="0" smtClean="0"/>
            </a:br>
            <a:r>
              <a:rPr lang="cs-CZ" sz="2400" dirty="0" err="1" smtClean="0"/>
              <a:t>Gertrude</a:t>
            </a:r>
            <a:r>
              <a:rPr lang="cs-CZ" sz="2400" dirty="0" smtClean="0"/>
              <a:t> E. </a:t>
            </a:r>
            <a:r>
              <a:rPr lang="cs-CZ" sz="2400" dirty="0" err="1" smtClean="0"/>
              <a:t>Perlmann</a:t>
            </a:r>
            <a:endParaRPr lang="cs-CZ" sz="2400" dirty="0"/>
          </a:p>
        </p:txBody>
      </p:sp>
      <p:pic>
        <p:nvPicPr>
          <p:cNvPr id="5" name="Zástupný symbol pro obsah 4" descr="IMG_20180207_125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Požadavek Dr. Lojdy k policejnímu ředitelství v Praze o zaslání adresy G. E. </a:t>
            </a:r>
            <a:r>
              <a:rPr lang="cs-CZ" sz="1600" dirty="0" err="1" smtClean="0"/>
              <a:t>Perlmann</a:t>
            </a:r>
            <a:r>
              <a:rPr lang="cs-CZ" sz="1600" dirty="0" smtClean="0"/>
              <a:t> – přesídlila neznámo kam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Dopsána informace, že  vše převzal právní zástupce                G. E. </a:t>
            </a:r>
            <a:r>
              <a:rPr lang="cs-CZ" sz="1600" dirty="0" err="1" smtClean="0"/>
              <a:t>Perlmann</a:t>
            </a:r>
            <a:r>
              <a:rPr lang="cs-CZ" sz="1600" dirty="0" smtClean="0"/>
              <a:t> JUDr. Alfons Pless (vpravo nahoře)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Dopsána informace, že je nyní v Kodani (vlevo dole)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 Národní archiv hlavního města Praha, fond Policejní ředitelství Praha II - všeobecná spisovna - 1931- 1940, karton 9558, signatura P 1128/24 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286001" cy="92370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Cestovní pas: </a:t>
            </a:r>
            <a:br>
              <a:rPr lang="cs-CZ" sz="2400" dirty="0" smtClean="0"/>
            </a:br>
            <a:r>
              <a:rPr lang="cs-CZ" sz="2400" dirty="0" smtClean="0"/>
              <a:t>Hans Peter </a:t>
            </a:r>
            <a:r>
              <a:rPr lang="cs-CZ" sz="2400" dirty="0" err="1" smtClean="0"/>
              <a:t>Perlmann</a:t>
            </a:r>
            <a:endParaRPr lang="cs-CZ" sz="2400" dirty="0"/>
          </a:p>
        </p:txBody>
      </p:sp>
      <p:pic>
        <p:nvPicPr>
          <p:cNvPr id="5" name="Zástupný symbol pro obsah 4" descr="IMG_20180207_134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Dochovaný cestovní pas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Vydán HP. </a:t>
            </a:r>
            <a:r>
              <a:rPr lang="cs-CZ" sz="1600" dirty="0" err="1" smtClean="0"/>
              <a:t>Perlmannovi</a:t>
            </a:r>
            <a:r>
              <a:rPr lang="cs-CZ" sz="1600" dirty="0" smtClean="0"/>
              <a:t> ještě jako dítěti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 Národní archiv hlavního města Praha, fond Policejní ředitelství Praha II - všeobecná spisovna - 1941- 1950, karton 8502, signatura P 1222/4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3828503" cy="1162050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Potvrzení o připuštění k řidičské zkoušce:</a:t>
            </a:r>
            <a:br>
              <a:rPr lang="cs-CZ" sz="2400" dirty="0" smtClean="0"/>
            </a:br>
            <a:r>
              <a:rPr lang="cs-CZ" sz="2400" dirty="0" smtClean="0"/>
              <a:t>Hans Peter </a:t>
            </a:r>
            <a:r>
              <a:rPr lang="cs-CZ" sz="2400" dirty="0" err="1" smtClean="0"/>
              <a:t>Perlmann</a:t>
            </a:r>
            <a:endParaRPr lang="cs-CZ" sz="2400" dirty="0"/>
          </a:p>
        </p:txBody>
      </p:sp>
      <p:pic>
        <p:nvPicPr>
          <p:cNvPr id="5" name="Zástupný symbol pro obsah 4" descr="IMG_20180207_135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Z 11. března roku 1939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V této době již bytem v Praze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Potvrzení, že bude připuštěn ke zkoušce z řízení motorového vozidla kategorie IV., skupiny A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Přiložena fotografie Hans Petera – v této době je mu 20 let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 Národní archiv hlavního města Praha, fond Policejní ředitelství Praha II - všeobecná spisovna - 1941- 1950, karton 8502, signatura P 1222/4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endParaRPr lang="cs-CZ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3828503" cy="1643782"/>
          </a:xfrm>
        </p:spPr>
        <p:txBody>
          <a:bodyPr>
            <a:normAutofit/>
          </a:bodyPr>
          <a:lstStyle/>
          <a:p>
            <a:r>
              <a:rPr lang="cs-CZ" sz="2400" dirty="0"/>
              <a:t>Žádost o vystavení mezinárodního řidičského </a:t>
            </a:r>
            <a:r>
              <a:rPr lang="cs-CZ" sz="2400" dirty="0" smtClean="0"/>
              <a:t>průkazu: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smtClean="0"/>
              <a:t>Hans Peter </a:t>
            </a:r>
            <a:r>
              <a:rPr lang="cs-CZ" sz="2400" dirty="0" err="1" smtClean="0"/>
              <a:t>Perlmann</a:t>
            </a:r>
            <a:endParaRPr lang="cs-CZ" sz="2400" dirty="0"/>
          </a:p>
        </p:txBody>
      </p:sp>
      <p:pic>
        <p:nvPicPr>
          <p:cNvPr id="5" name="Zástupný symbol pro obsah 4" descr="IMG_20180207_1334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636913"/>
            <a:ext cx="3008313" cy="2736304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Z 18. srpna roku 1939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Uloženo:Národní archiv hlavního města Praha, fond Policejní ředitelství Praha II - všeobecná spisovna - 1941- 1950, karton 8502, signatura P 1222/4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4608511" cy="792088"/>
          </a:xfrm>
        </p:spPr>
        <p:txBody>
          <a:bodyPr>
            <a:noAutofit/>
          </a:bodyPr>
          <a:lstStyle/>
          <a:p>
            <a:r>
              <a:rPr lang="cs-CZ" sz="3200" dirty="0" smtClean="0"/>
              <a:t>Gertruda Erika Perlmann</a:t>
            </a:r>
            <a:endParaRPr lang="cs-CZ" sz="32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*20. 4. 1912 - </a:t>
            </a:r>
            <a:r>
              <a:rPr lang="cs-CZ" sz="1600" dirty="0" smtClean="0">
                <a:latin typeface="Calibri"/>
              </a:rPr>
              <a:t>†9. 9. 1974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cs-CZ" sz="1600" dirty="0" smtClean="0">
                <a:latin typeface="Calibri"/>
              </a:rPr>
              <a:t>Studia v Praze na Německé UK -</a:t>
            </a:r>
            <a:r>
              <a:rPr lang="en-US" sz="1600" dirty="0" smtClean="0">
                <a:latin typeface="Calibri"/>
              </a:rPr>
              <a:t>&gt;</a:t>
            </a:r>
            <a:r>
              <a:rPr lang="cs-CZ" sz="1600" dirty="0" smtClean="0">
                <a:latin typeface="Calibri"/>
              </a:rPr>
              <a:t> emigrace do Dánska -</a:t>
            </a:r>
            <a:r>
              <a:rPr lang="en-US" sz="1600" dirty="0" smtClean="0">
                <a:latin typeface="Calibri"/>
              </a:rPr>
              <a:t>&gt;</a:t>
            </a:r>
            <a:r>
              <a:rPr lang="cs-CZ" sz="1600" dirty="0" smtClean="0">
                <a:latin typeface="Calibri"/>
              </a:rPr>
              <a:t> emigrace do USA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cs-CZ" sz="1600" dirty="0" smtClean="0">
                <a:latin typeface="Calibri"/>
              </a:rPr>
              <a:t>Významná vědkyně (biochemie), získala řadu ocenění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cs-CZ" sz="1600" dirty="0" smtClean="0">
                <a:latin typeface="Calibri"/>
              </a:rPr>
              <a:t>Do rodné země se nikdy nevrátila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>
              <a:latin typeface="Calibri"/>
            </a:endParaRPr>
          </a:p>
          <a:p>
            <a:pPr>
              <a:buFont typeface="Arial" pitchFamily="34" charset="0"/>
              <a:buChar char="•"/>
            </a:pPr>
            <a:endParaRPr lang="cs-CZ" sz="1600" dirty="0" smtClean="0"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cs-CZ" sz="1600" dirty="0" smtClean="0">
                <a:latin typeface="Calibri"/>
              </a:rPr>
              <a:t>Foto z: </a:t>
            </a:r>
            <a:r>
              <a:rPr lang="cs-CZ" sz="1600" dirty="0" smtClean="0"/>
              <a:t>https://en.wikipedia.org/wiki/Gertrude_Perlmann#/media/File:Gertrude_Perlmann_RockArch.jpg</a:t>
            </a:r>
            <a:endParaRPr lang="cs-CZ" sz="1600" dirty="0"/>
          </a:p>
        </p:txBody>
      </p:sp>
      <p:pic>
        <p:nvPicPr>
          <p:cNvPr id="5" name="Zástupný symbol pro obsah 4" descr="Gertrude_Perlmann_RockAr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992" y="273050"/>
            <a:ext cx="4248472" cy="5853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22113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Hans Peter Perlmann</a:t>
            </a:r>
            <a:endParaRPr lang="cs-CZ" sz="36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0034" y="1196751"/>
            <a:ext cx="5944174" cy="151737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b="0" dirty="0" smtClean="0"/>
              <a:t>*18. 3. 1919 - </a:t>
            </a:r>
            <a:r>
              <a:rPr lang="cs-CZ" sz="2000" b="0" dirty="0" smtClean="0">
                <a:latin typeface="Calibri"/>
              </a:rPr>
              <a:t>†19. 4. 2005</a:t>
            </a:r>
          </a:p>
          <a:p>
            <a:pPr>
              <a:buFont typeface="Arial" pitchFamily="34" charset="0"/>
              <a:buChar char="•"/>
            </a:pPr>
            <a:r>
              <a:rPr lang="cs-CZ" sz="2000" b="0" dirty="0" smtClean="0">
                <a:latin typeface="Calibri"/>
              </a:rPr>
              <a:t>Roku 1938 odchod s matkou z Liberce do Prahy -</a:t>
            </a:r>
            <a:r>
              <a:rPr lang="en-US" sz="2000" b="0" dirty="0" smtClean="0">
                <a:latin typeface="Calibri"/>
              </a:rPr>
              <a:t>&gt;</a:t>
            </a:r>
            <a:r>
              <a:rPr lang="cs-CZ" sz="2000" b="0" dirty="0" smtClean="0">
                <a:latin typeface="Calibri"/>
              </a:rPr>
              <a:t> </a:t>
            </a:r>
          </a:p>
          <a:p>
            <a:r>
              <a:rPr lang="cs-CZ" sz="2000" b="0" dirty="0" smtClean="0">
                <a:latin typeface="Calibri"/>
              </a:rPr>
              <a:t>roku 1940 emigrace do Švédska</a:t>
            </a:r>
          </a:p>
          <a:p>
            <a:endParaRPr lang="cs-CZ" sz="1600" b="0" dirty="0" smtClean="0">
              <a:latin typeface="Calibri"/>
            </a:endParaRPr>
          </a:p>
        </p:txBody>
      </p:sp>
      <p:pic>
        <p:nvPicPr>
          <p:cNvPr id="7" name="Zástupný symbol pro obsah 6" descr="IMG_20180207_13471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2206" t="22700" r="32349" b="23061"/>
          <a:stretch>
            <a:fillRect/>
          </a:stretch>
        </p:blipFill>
        <p:spPr>
          <a:xfrm>
            <a:off x="2976420" y="2636912"/>
            <a:ext cx="2847976" cy="3714752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02225" y="1000108"/>
            <a:ext cx="4041775" cy="388949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</p:txBody>
      </p:sp>
      <p:pic>
        <p:nvPicPr>
          <p:cNvPr id="8" name="Zástupný symbol pro obsah 7" descr="IMG_20180207_13444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8270" t="10044" r="12179" b="4981"/>
          <a:stretch>
            <a:fillRect/>
          </a:stretch>
        </p:blipFill>
        <p:spPr>
          <a:xfrm>
            <a:off x="6034470" y="1028935"/>
            <a:ext cx="2928958" cy="4171546"/>
          </a:xfrm>
        </p:spPr>
      </p:pic>
      <p:sp>
        <p:nvSpPr>
          <p:cNvPr id="4" name="Obdélník 3"/>
          <p:cNvSpPr/>
          <p:nvPr/>
        </p:nvSpPr>
        <p:spPr>
          <a:xfrm>
            <a:off x="457200" y="2828836"/>
            <a:ext cx="2242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Uloženo: Národní archiv hlavního města Praha, fond Policejní ředitelství Praha II - všeobecná spisovna - 1941- 1950, </a:t>
            </a:r>
            <a:r>
              <a:rPr lang="cs-CZ" dirty="0" smtClean="0"/>
              <a:t>       karton </a:t>
            </a:r>
            <a:r>
              <a:rPr lang="cs-CZ" dirty="0"/>
              <a:t>8502, signatura P 1222/4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Hans Peter </a:t>
            </a:r>
            <a:r>
              <a:rPr lang="cs-CZ" sz="2400" dirty="0" err="1" smtClean="0"/>
              <a:t>Perlmann</a:t>
            </a:r>
            <a:r>
              <a:rPr lang="cs-CZ" sz="2400" dirty="0" smtClean="0"/>
              <a:t>: rodina</a:t>
            </a:r>
            <a:endParaRPr lang="cs-CZ" sz="2400" dirty="0"/>
          </a:p>
        </p:txBody>
      </p:sp>
      <p:pic>
        <p:nvPicPr>
          <p:cNvPr id="5" name="Zástupný symbol pro obsah 4" descr="Švýcarsk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4524" y="500043"/>
            <a:ext cx="4064093" cy="5541944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82752" cy="4691063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Ve Švédsku studoval – usadil se ve Stockholmu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Významný vědec (imunolog) – během života několikrát oceněn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Oženil se, měl dvě děti - aktivní v oblasti vědy</a:t>
            </a:r>
          </a:p>
          <a:p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/>
              <a:t>Do rodné země se nikdy </a:t>
            </a:r>
            <a:r>
              <a:rPr lang="cs-CZ" sz="1600" dirty="0" smtClean="0"/>
              <a:t>nevrátil</a:t>
            </a:r>
            <a:endParaRPr lang="cs-CZ" sz="1600" dirty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na fotografii zleva: dcera Catharina, syn Thomas, Hans Peter </a:t>
            </a:r>
            <a:r>
              <a:rPr lang="cs-CZ" sz="1600" dirty="0" err="1" smtClean="0"/>
              <a:t>Perlmann</a:t>
            </a:r>
            <a:r>
              <a:rPr lang="cs-CZ" sz="1600" dirty="0" smtClean="0"/>
              <a:t> – Švýcarsko 1964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 archiv C. Perlmann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286001" cy="92370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Pas:</a:t>
            </a:r>
            <a:br>
              <a:rPr lang="cs-CZ" sz="2400" dirty="0" smtClean="0"/>
            </a:br>
            <a:r>
              <a:rPr lang="cs-CZ" sz="2400" dirty="0" smtClean="0"/>
              <a:t>Walther </a:t>
            </a:r>
            <a:r>
              <a:rPr lang="cs-CZ" sz="2400" dirty="0" err="1" smtClean="0"/>
              <a:t>Perlmann</a:t>
            </a:r>
            <a:endParaRPr lang="cs-CZ" sz="2400" dirty="0"/>
          </a:p>
        </p:txBody>
      </p:sp>
      <p:pic>
        <p:nvPicPr>
          <p:cNvPr id="5" name="Zástupný symbol pro obsah 4" descr="policejní fond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Zhotoven pro cestu do zahraničí – přesný účel cesty nezjištěn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Platnost:15. srpna 1903 – 1. listopadu 1903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V pasu chybí fotografie – nahrazena popisem podoby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 Národní archiv hlavního města Praha, fond Policejní ředitelství Praha I - všeobecná registratura 1901 – 1913, karton 6111, signatura P274/69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3358009" cy="92370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Záznam o přestěhování:</a:t>
            </a:r>
            <a:br>
              <a:rPr lang="cs-CZ" sz="2400" dirty="0" smtClean="0"/>
            </a:br>
            <a:r>
              <a:rPr lang="cs-CZ" sz="2400" dirty="0" smtClean="0"/>
              <a:t>Walther </a:t>
            </a:r>
            <a:r>
              <a:rPr lang="cs-CZ" sz="2400" dirty="0" err="1" smtClean="0"/>
              <a:t>Perlmann</a:t>
            </a:r>
            <a:endParaRPr lang="cs-CZ" sz="2400" dirty="0"/>
          </a:p>
        </p:txBody>
      </p:sp>
      <p:pic>
        <p:nvPicPr>
          <p:cNvPr id="5" name="Zástupný symbol pro obsah 4" descr="policejní fond (8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273050"/>
            <a:ext cx="5111750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Informace o Waltherově původní kanceláři a  bydlišti v Praze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Údaj o přestěhování do Liberce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 Národní archiv hlavního města Praha, fond Policejní ředitelství Praha I - všeobecná registratura 1901 – 1913, karton 6111, signatura P274/69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3358009" cy="85169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Dokument:</a:t>
            </a:r>
            <a:br>
              <a:rPr lang="cs-CZ" sz="2400" dirty="0" smtClean="0"/>
            </a:br>
            <a:r>
              <a:rPr lang="cs-CZ" sz="2400" dirty="0" smtClean="0"/>
              <a:t>Elise Perlmann</a:t>
            </a:r>
            <a:endParaRPr lang="cs-CZ" sz="2400" dirty="0"/>
          </a:p>
        </p:txBody>
      </p:sp>
      <p:pic>
        <p:nvPicPr>
          <p:cNvPr id="5" name="Zástupný symbol pro obsah 4" descr="IMG_20180207_1245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Údaje o narození Elisy Perlmann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Změna bydliště – po Liberci se stěhuje do Prahy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 Národní archiv hlavní město Praha, fond Policejní ředitelství Praha II - všeobecná spisovna - 1931- 1940, karton 9558, signatura P 1128/34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546848" cy="727058"/>
          </a:xfrm>
        </p:spPr>
        <p:txBody>
          <a:bodyPr>
            <a:noAutofit/>
          </a:bodyPr>
          <a:lstStyle/>
          <a:p>
            <a:r>
              <a:rPr lang="cs-CZ" sz="3200" dirty="0" smtClean="0"/>
              <a:t>Vila rodiny Perlmann</a:t>
            </a:r>
            <a:endParaRPr lang="cs-CZ" sz="32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Rodina v ní žila od roku 1914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Vilu opouští roku 1938 – vliv narůstajícího antisemitismu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Stojí dodnes – v dnešní Údolní ulici 7/903 (dříve Talweg)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Dostupné z: https://www.google.com/maps/@50.7790924,15.0707964,3a,75y,286.97h,98.04t/data=!3m6!1e1!3m4!1s5kaEHrPPXgAldWUQplnujA!2e0!7i13312!8i6656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7218" t="11719" r="19290" b="27734"/>
          <a:stretch>
            <a:fillRect/>
          </a:stretch>
        </p:blipFill>
        <p:spPr bwMode="auto">
          <a:xfrm>
            <a:off x="3929058" y="1000108"/>
            <a:ext cx="4624011" cy="469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941168"/>
            <a:ext cx="849694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 smtClean="0"/>
              <a:t>Fasáda vily rodiny </a:t>
            </a:r>
            <a:r>
              <a:rPr lang="cs-CZ" sz="2400" dirty="0" err="1" smtClean="0"/>
              <a:t>Perlmann</a:t>
            </a:r>
            <a:r>
              <a:rPr lang="cs-CZ" sz="2400" dirty="0" smtClean="0"/>
              <a:t> z původní plánované dokumentace</a:t>
            </a:r>
            <a:br>
              <a:rPr lang="cs-CZ" sz="2400" dirty="0" smtClean="0"/>
            </a:br>
            <a:r>
              <a:rPr lang="cs-CZ" sz="2400" dirty="0" smtClean="0"/>
              <a:t>(</a:t>
            </a:r>
            <a:r>
              <a:rPr lang="cs-CZ" sz="2200" dirty="0" smtClean="0"/>
              <a:t>dnešní </a:t>
            </a:r>
            <a:r>
              <a:rPr lang="cs-CZ" sz="2200" dirty="0"/>
              <a:t>Údolní </a:t>
            </a:r>
            <a:r>
              <a:rPr lang="cs-CZ" sz="2200" dirty="0" smtClean="0"/>
              <a:t>903/7)</a:t>
            </a:r>
            <a:endParaRPr lang="cs-CZ" sz="22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7504" y="6093296"/>
            <a:ext cx="8856984" cy="576064"/>
          </a:xfrm>
        </p:spPr>
        <p:txBody>
          <a:bodyPr>
            <a:normAutofit fontScale="92500"/>
          </a:bodyPr>
          <a:lstStyle/>
          <a:p>
            <a:pPr algn="ctr"/>
            <a:r>
              <a:rPr lang="cs-CZ" sz="1800" dirty="0" smtClean="0"/>
              <a:t>Dostupné z: http://liberec-</a:t>
            </a:r>
            <a:r>
              <a:rPr lang="cs-CZ" sz="1800" dirty="0" err="1" smtClean="0"/>
              <a:t>reichenberg.net</a:t>
            </a:r>
            <a:r>
              <a:rPr lang="cs-CZ" sz="1800" dirty="0" smtClean="0"/>
              <a:t>/stavby/karta/</a:t>
            </a:r>
            <a:r>
              <a:rPr lang="cs-CZ" sz="1800" dirty="0" err="1" smtClean="0"/>
              <a:t>nazev</a:t>
            </a:r>
            <a:r>
              <a:rPr lang="cs-CZ" sz="1800" dirty="0" smtClean="0"/>
              <a:t>/105-byt-</a:t>
            </a:r>
            <a:r>
              <a:rPr lang="cs-CZ" sz="1800" dirty="0" err="1" smtClean="0"/>
              <a:t>judr</a:t>
            </a:r>
            <a:r>
              <a:rPr lang="cs-CZ" sz="1800" dirty="0" smtClean="0"/>
              <a:t>-walthera-perlmanna</a:t>
            </a:r>
          </a:p>
          <a:p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27072" t="18484" r="29003" b="21142"/>
          <a:stretch>
            <a:fillRect/>
          </a:stretch>
        </p:blipFill>
        <p:spPr bwMode="auto">
          <a:xfrm>
            <a:off x="1428728" y="214290"/>
            <a:ext cx="6357982" cy="4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68760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Záznam ze sčítání lidu roku 1921 – </a:t>
            </a:r>
            <a:br>
              <a:rPr lang="cs-CZ" sz="2400" b="1" dirty="0" smtClean="0"/>
            </a:br>
            <a:r>
              <a:rPr lang="cs-CZ" sz="2400" b="1" dirty="0" smtClean="0"/>
              <a:t>dostupné z: Sčítací operáty. In: SO 1921</a:t>
            </a:r>
            <a:endParaRPr lang="cs-CZ" sz="2400" b="1" dirty="0"/>
          </a:p>
        </p:txBody>
      </p:sp>
      <p:pic>
        <p:nvPicPr>
          <p:cNvPr id="5" name="Zástupný symbol pro obsah 4" descr="224203010-0004-1921-Liberec-LiberecI-881-924_00125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4598" t="9722" r="49411" b="7730"/>
          <a:stretch>
            <a:fillRect/>
          </a:stretch>
        </p:blipFill>
        <p:spPr>
          <a:xfrm>
            <a:off x="285720" y="1404008"/>
            <a:ext cx="4071966" cy="5481494"/>
          </a:xfrm>
        </p:spPr>
      </p:pic>
      <p:pic>
        <p:nvPicPr>
          <p:cNvPr id="6" name="Zástupný symbol pro obsah 5" descr="224203010-0004-1921-Liberec-LiberecI-881-924_00125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1180" t="7364" r="4598" b="7730"/>
          <a:stretch>
            <a:fillRect/>
          </a:stretch>
        </p:blipFill>
        <p:spPr>
          <a:xfrm>
            <a:off x="5000628" y="1402994"/>
            <a:ext cx="3788198" cy="54550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286001" cy="100965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Změny bydlišť:</a:t>
            </a:r>
            <a:br>
              <a:rPr lang="cs-CZ" sz="2400" dirty="0" smtClean="0"/>
            </a:br>
            <a:r>
              <a:rPr lang="cs-CZ" sz="2400" dirty="0" smtClean="0"/>
              <a:t>Elise Perlmann</a:t>
            </a:r>
            <a:endParaRPr lang="cs-CZ" sz="2400" dirty="0"/>
          </a:p>
        </p:txBody>
      </p:sp>
      <p:pic>
        <p:nvPicPr>
          <p:cNvPr id="5" name="Zástupný symbol pro obsah 4" descr="IMG_20180207_130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Evidenční karta zachycující změny bydlišť Elisy Perlmann během její pobytu v Praze od podzimu roku 1938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 Národní archiv hlavního města Praha, fond Policejní ředitelství Praha II - evidence obyvatelstva, signatura </a:t>
            </a:r>
            <a:r>
              <a:rPr lang="cs-CZ" sz="1600" dirty="0" err="1" smtClean="0"/>
              <a:t>Perlam</a:t>
            </a:r>
            <a:r>
              <a:rPr lang="cs-CZ" sz="1600" dirty="0" smtClean="0"/>
              <a:t> lise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213993" cy="85169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Změny bydlišť:</a:t>
            </a:r>
            <a:br>
              <a:rPr lang="cs-CZ" sz="2400" dirty="0" smtClean="0"/>
            </a:br>
            <a:r>
              <a:rPr lang="cs-CZ" sz="2400" dirty="0" err="1" smtClean="0"/>
              <a:t>Gertrude</a:t>
            </a:r>
            <a:r>
              <a:rPr lang="cs-CZ" sz="2400" dirty="0" smtClean="0"/>
              <a:t> E. </a:t>
            </a:r>
            <a:r>
              <a:rPr lang="cs-CZ" sz="2400" dirty="0" err="1" smtClean="0"/>
              <a:t>Perlmann</a:t>
            </a:r>
            <a:endParaRPr lang="cs-CZ" sz="2400" dirty="0"/>
          </a:p>
        </p:txBody>
      </p:sp>
      <p:pic>
        <p:nvPicPr>
          <p:cNvPr id="5" name="Zástupný symbol pro obsah 4" descr="IMG_20180207_1305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1600" dirty="0" smtClean="0"/>
              <a:t>Evidenční karta s různými bydlišti G. E. </a:t>
            </a:r>
            <a:r>
              <a:rPr lang="cs-CZ" sz="1600" dirty="0" err="1" smtClean="0"/>
              <a:t>Perlmann</a:t>
            </a:r>
            <a:r>
              <a:rPr lang="cs-CZ" sz="1600" dirty="0" smtClean="0"/>
              <a:t> během studia v Praze (30. léta)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Viditelné návraty do Liberce</a:t>
            </a:r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endParaRPr lang="cs-CZ" sz="1600" dirty="0" smtClean="0"/>
          </a:p>
          <a:p>
            <a:pPr>
              <a:buFont typeface="Arial" pitchFamily="34" charset="0"/>
              <a:buChar char="•"/>
            </a:pPr>
            <a:r>
              <a:rPr lang="cs-CZ" sz="1600" dirty="0" smtClean="0"/>
              <a:t>Uloženo: Národní archiv hlavního města Praha, fond Policejní ředitelství Praha II - evidence obyvatelstva, signatura perlmann 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761</Words>
  <Application>Microsoft Office PowerPoint</Application>
  <PresentationFormat>Předvádění na obrazovce (4:3)</PresentationFormat>
  <Paragraphs>156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Calibri</vt:lpstr>
      <vt:lpstr>Motiv sady Office</vt:lpstr>
      <vt:lpstr>Rodina Perlmann po stopách bývalých libereckých občanů</vt:lpstr>
      <vt:lpstr>Pas: Walther Perlmann</vt:lpstr>
      <vt:lpstr>Záznam o přestěhování: Walther Perlmann</vt:lpstr>
      <vt:lpstr>Dokument: Elise Perlmann</vt:lpstr>
      <vt:lpstr>Vila rodiny Perlmann</vt:lpstr>
      <vt:lpstr>Fasáda vily rodiny Perlmann z původní plánované dokumentace (dnešní Údolní 903/7)</vt:lpstr>
      <vt:lpstr>Záznam ze sčítání lidu roku 1921 –  dostupné z: Sčítací operáty. In: SO 1921</vt:lpstr>
      <vt:lpstr>Změny bydlišť: Elise Perlmann</vt:lpstr>
      <vt:lpstr>Změny bydlišť: Gertrude E. Perlmann</vt:lpstr>
      <vt:lpstr>Žádost: Gertrude E. Perlmann</vt:lpstr>
      <vt:lpstr>Informace o  Gertrude E. Perlmann</vt:lpstr>
      <vt:lpstr>Cestovní pas:  Hans Peter Perlmann</vt:lpstr>
      <vt:lpstr>Potvrzení o připuštění k řidičské zkoušce: Hans Peter Perlmann</vt:lpstr>
      <vt:lpstr>Žádost o vystavení mezinárodního řidičského průkazu: Hans Peter Perlmann</vt:lpstr>
      <vt:lpstr>Gertruda Erika Perlmann</vt:lpstr>
      <vt:lpstr>Hans Peter Perlmann</vt:lpstr>
      <vt:lpstr>Hans Peter Perlmann: rodina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Rodina Perlmann</dc:title>
  <dc:creator>Sabča</dc:creator>
  <cp:lastModifiedBy>Kateřina Portmann</cp:lastModifiedBy>
  <cp:revision>24</cp:revision>
  <dcterms:created xsi:type="dcterms:W3CDTF">2019-06-18T13:08:13Z</dcterms:created>
  <dcterms:modified xsi:type="dcterms:W3CDTF">2019-10-14T07:17:32Z</dcterms:modified>
</cp:coreProperties>
</file>