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60" r:id="rId4"/>
    <p:sldId id="275" r:id="rId5"/>
    <p:sldId id="276" r:id="rId6"/>
    <p:sldId id="277" r:id="rId7"/>
    <p:sldId id="274" r:id="rId8"/>
    <p:sldId id="278" r:id="rId9"/>
    <p:sldId id="279" r:id="rId10"/>
    <p:sldId id="272" r:id="rId11"/>
    <p:sldId id="273" r:id="rId12"/>
    <p:sldId id="264" r:id="rId13"/>
    <p:sldId id="261" r:id="rId14"/>
    <p:sldId id="265" r:id="rId15"/>
    <p:sldId id="266" r:id="rId16"/>
    <p:sldId id="267" r:id="rId17"/>
    <p:sldId id="262" r:id="rId18"/>
    <p:sldId id="268" r:id="rId19"/>
    <p:sldId id="263" r:id="rId20"/>
    <p:sldId id="269" r:id="rId21"/>
    <p:sldId id="270" r:id="rId22"/>
    <p:sldId id="28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0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726876"/>
          </a:xfrm>
          <a:prstGeom prst="rect">
            <a:avLst/>
          </a:prstGeom>
        </p:spPr>
        <p:txBody>
          <a:bodyPr anchor="b"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24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Zdroj</a:t>
            </a:r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ázek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ázek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ázek"/>
          <p:cNvSpPr>
            <a:spLocks noGrp="1"/>
          </p:cNvSpPr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ázek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Název prezentace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Autor a datum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2" name="Podtitul snímk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Podtitul snímku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Více o faktu</a:t>
            </a:r>
          </a:p>
        </p:txBody>
      </p:sp>
      <p:sp>
        <p:nvSpPr>
          <p:cNvPr id="107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ázev snímku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p.tul.cz/student/jsem-prvak" TargetMode="External"/><Relationship Id="rId2" Type="http://schemas.openxmlformats.org/officeDocument/2006/relationships/hyperlink" Target="https://www.fp.tul.cz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habanova@tul.cz" TargetMode="External"/><Relationship Id="rId2" Type="http://schemas.openxmlformats.org/officeDocument/2006/relationships/hyperlink" Target="mailto:jaroslav.pazout@tul.cz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lada.vondruskova@tul.cz" TargetMode="External"/><Relationship Id="rId4" Type="http://schemas.openxmlformats.org/officeDocument/2006/relationships/hyperlink" Target="mailto:michal.ulvr@tul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a.lhotova@tul.cz" TargetMode="External"/><Relationship Id="rId7" Type="http://schemas.openxmlformats.org/officeDocument/2006/relationships/hyperlink" Target="mailto:milan.svoboda@tul.cz" TargetMode="External"/><Relationship Id="rId2" Type="http://schemas.openxmlformats.org/officeDocument/2006/relationships/hyperlink" Target="mailto:milan.duchacek@tul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avel.smrz@tul.cz" TargetMode="External"/><Relationship Id="rId5" Type="http://schemas.openxmlformats.org/officeDocument/2006/relationships/hyperlink" Target="mailto:jan.rychlik@tul.cz" TargetMode="External"/><Relationship Id="rId4" Type="http://schemas.openxmlformats.org/officeDocument/2006/relationships/hyperlink" Target="mailto:katerina.portmann@tul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nihovnakhi@seznam.cz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p.tul.cz/student/sgs" TargetMode="External"/><Relationship Id="rId2" Type="http://schemas.openxmlformats.org/officeDocument/2006/relationships/hyperlink" Target="https://www.fp.tul.cz/student/svu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c. PhDr. Jaroslav Pažout, Ph.D., Anna Habánová, M.A., Ph.D…"/>
          <p:cNvSpPr txBox="1">
            <a:spLocks noGrp="1"/>
          </p:cNvSpPr>
          <p:nvPr>
            <p:ph type="body" idx="21"/>
          </p:nvPr>
        </p:nvSpPr>
        <p:spPr>
          <a:xfrm>
            <a:off x="698499" y="8473537"/>
            <a:ext cx="11607802" cy="9108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doc. PhDr. Jaroslav Pažout, Ph.D., Anna Habánová, M.A., Ph.D</a:t>
            </a:r>
          </a:p>
          <a:p>
            <a:r>
              <a:t>Liberec, 1. 10. 2020</a:t>
            </a:r>
          </a:p>
        </p:txBody>
      </p:sp>
      <p:sp>
        <p:nvSpPr>
          <p:cNvPr id="152" name="Setkání prvních ročníků"/>
          <p:cNvSpPr txBox="1">
            <a:spLocks noGrp="1"/>
          </p:cNvSpPr>
          <p:nvPr>
            <p:ph type="ctrTitle"/>
          </p:nvPr>
        </p:nvSpPr>
        <p:spPr>
          <a:xfrm>
            <a:off x="698500" y="3822898"/>
            <a:ext cx="11609057" cy="13333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16590">
              <a:defRPr sz="8118" spc="-162"/>
            </a:lvl1pPr>
          </a:lstStyle>
          <a:p>
            <a:pPr algn="ctr"/>
            <a:r>
              <a:rPr dirty="0" err="1"/>
              <a:t>Setkání</a:t>
            </a:r>
            <a:r>
              <a:rPr dirty="0"/>
              <a:t> </a:t>
            </a:r>
            <a:r>
              <a:rPr lang="cs-CZ" dirty="0" smtClean="0"/>
              <a:t>studentů </a:t>
            </a:r>
            <a:r>
              <a:rPr dirty="0" err="1" smtClean="0"/>
              <a:t>prvních</a:t>
            </a:r>
            <a:r>
              <a:rPr dirty="0" smtClean="0"/>
              <a:t> </a:t>
            </a:r>
            <a:r>
              <a:rPr dirty="0" err="1" smtClean="0"/>
              <a:t>ročníků</a:t>
            </a:r>
            <a:endParaRPr dirty="0"/>
          </a:p>
        </p:txBody>
      </p:sp>
      <p:sp>
        <p:nvSpPr>
          <p:cNvPr id="153" name="bakalářského prezenčního studia studentů katedry historie Fakulty přírodovědně-humanitní a pedagogické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528319">
              <a:defRPr sz="3420"/>
            </a:lvl1pPr>
          </a:lstStyle>
          <a:p>
            <a:pPr algn="ctr"/>
            <a:r>
              <a:rPr dirty="0" err="1" smtClean="0"/>
              <a:t>bakalářského</a:t>
            </a:r>
            <a:r>
              <a:rPr dirty="0" smtClean="0"/>
              <a:t> </a:t>
            </a:r>
            <a:r>
              <a:rPr dirty="0" err="1"/>
              <a:t>prezenčního</a:t>
            </a:r>
            <a:r>
              <a:rPr dirty="0"/>
              <a:t> </a:t>
            </a:r>
            <a:r>
              <a:rPr dirty="0" err="1"/>
              <a:t>studia</a:t>
            </a:r>
            <a:r>
              <a:rPr dirty="0"/>
              <a:t> </a:t>
            </a:r>
            <a:r>
              <a:rPr dirty="0" err="1" smtClean="0"/>
              <a:t>katedry</a:t>
            </a:r>
            <a:r>
              <a:rPr dirty="0" smtClean="0"/>
              <a:t> </a:t>
            </a:r>
            <a:r>
              <a:rPr dirty="0" err="1"/>
              <a:t>historie</a:t>
            </a:r>
            <a:r>
              <a:rPr dirty="0"/>
              <a:t> </a:t>
            </a:r>
            <a:r>
              <a:rPr dirty="0" err="1"/>
              <a:t>Fakulty</a:t>
            </a:r>
            <a:r>
              <a:rPr dirty="0"/>
              <a:t> </a:t>
            </a:r>
            <a:r>
              <a:rPr dirty="0" err="1"/>
              <a:t>přírodovědně-humanitní</a:t>
            </a:r>
            <a:r>
              <a:rPr dirty="0"/>
              <a:t> a </a:t>
            </a:r>
            <a:r>
              <a:rPr dirty="0" err="1" smtClean="0"/>
              <a:t>pedagogické</a:t>
            </a:r>
            <a:r>
              <a:rPr lang="cs-CZ" dirty="0" smtClean="0"/>
              <a:t> Technické univerzity v Liberci</a:t>
            </a:r>
          </a:p>
          <a:p>
            <a:endParaRPr lang="cs-CZ" dirty="0"/>
          </a:p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98500" y="2840182"/>
            <a:ext cx="11607800" cy="2590800"/>
          </a:xfrm>
        </p:spPr>
        <p:txBody>
          <a:bodyPr/>
          <a:lstStyle/>
          <a:p>
            <a:r>
              <a:rPr lang="cs-CZ" b="1" dirty="0" smtClean="0">
                <a:latin typeface="+mj-lt"/>
                <a:cs typeface="Times New Roman" panose="02020603050405020304" pitchFamily="18" charset="0"/>
              </a:rPr>
              <a:t>Studijní programy katedry historie</a:t>
            </a:r>
            <a:endParaRPr lang="cs-CZ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96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77893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Bakalářská studia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399309"/>
            <a:ext cx="11607801" cy="78832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dirty="0" smtClean="0">
                <a:cs typeface="Times New Roman" panose="02020603050405020304" pitchFamily="18" charset="0"/>
              </a:rPr>
              <a:t>I. Dějepis se </a:t>
            </a:r>
            <a:r>
              <a:rPr lang="cs-CZ" dirty="0">
                <a:cs typeface="Times New Roman" panose="02020603050405020304" pitchFamily="18" charset="0"/>
              </a:rPr>
              <a:t>zaměřením na </a:t>
            </a:r>
            <a:r>
              <a:rPr lang="cs-CZ" dirty="0" smtClean="0">
                <a:cs typeface="Times New Roman" panose="02020603050405020304" pitchFamily="18" charset="0"/>
              </a:rPr>
              <a:t>vzdělávání</a:t>
            </a:r>
          </a:p>
          <a:p>
            <a:pPr algn="ctr"/>
            <a:r>
              <a:rPr lang="cs-CZ" dirty="0" smtClean="0">
                <a:cs typeface="Times New Roman" panose="02020603050405020304" pitchFamily="18" charset="0"/>
              </a:rPr>
              <a:t> </a:t>
            </a:r>
          </a:p>
          <a:p>
            <a:endParaRPr lang="cs-CZ" sz="800" dirty="0" smtClean="0">
              <a:cs typeface="Times New Roman" panose="02020603050405020304" pitchFamily="18" charset="0"/>
            </a:endParaRPr>
          </a:p>
          <a:p>
            <a:r>
              <a:rPr lang="cs-CZ" sz="3600" b="0" dirty="0" smtClean="0">
                <a:cs typeface="Times New Roman" panose="02020603050405020304" pitchFamily="18" charset="0"/>
              </a:rPr>
              <a:t>- dvouoborové studium </a:t>
            </a:r>
            <a:r>
              <a:rPr lang="pl-PL" sz="3600" b="0" dirty="0" smtClean="0">
                <a:cs typeface="Times New Roman" panose="02020603050405020304" pitchFamily="18" charset="0"/>
              </a:rPr>
              <a:t>(maior </a:t>
            </a:r>
            <a:r>
              <a:rPr lang="pl-PL" sz="3600" b="0" dirty="0">
                <a:cs typeface="Times New Roman" panose="02020603050405020304" pitchFamily="18" charset="0"/>
              </a:rPr>
              <a:t>– minor</a:t>
            </a:r>
            <a:r>
              <a:rPr lang="pl-PL" sz="3600" b="0" dirty="0" smtClean="0">
                <a:cs typeface="Times New Roman" panose="02020603050405020304" pitchFamily="18" charset="0"/>
              </a:rPr>
              <a:t>), </a:t>
            </a:r>
            <a:r>
              <a:rPr lang="cs-CZ" sz="3600" b="0" dirty="0" smtClean="0">
                <a:cs typeface="Times New Roman" panose="02020603050405020304" pitchFamily="18" charset="0"/>
              </a:rPr>
              <a:t>prezenční a kombinovaná forma</a:t>
            </a:r>
            <a:r>
              <a:rPr lang="pl-PL" sz="3600" b="0" dirty="0" smtClean="0">
                <a:cs typeface="Times New Roman" panose="02020603050405020304" pitchFamily="18" charset="0"/>
              </a:rPr>
              <a:t>, 3 roky</a:t>
            </a:r>
          </a:p>
          <a:p>
            <a:endParaRPr lang="pl-PL" sz="900" b="0" dirty="0" smtClean="0"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cs-CZ" sz="800" b="0" dirty="0" smtClean="0">
              <a:cs typeface="Times New Roman" panose="02020603050405020304" pitchFamily="18" charset="0"/>
            </a:endParaRPr>
          </a:p>
          <a:p>
            <a:r>
              <a:rPr lang="cs-CZ" sz="3600" b="0" dirty="0" smtClean="0">
                <a:cs typeface="Times New Roman" panose="02020603050405020304" pitchFamily="18" charset="0"/>
              </a:rPr>
              <a:t>- </a:t>
            </a:r>
            <a:r>
              <a:rPr lang="pl-PL" sz="3600" b="0" dirty="0" smtClean="0">
                <a:cs typeface="Times New Roman" panose="02020603050405020304" pitchFamily="18" charset="0"/>
              </a:rPr>
              <a:t>v </a:t>
            </a:r>
            <a:r>
              <a:rPr lang="pl-PL" sz="3600" b="0" dirty="0">
                <a:cs typeface="Times New Roman" panose="02020603050405020304" pitchFamily="18" charset="0"/>
              </a:rPr>
              <a:t>r. 2020/21 v </a:t>
            </a:r>
            <a:r>
              <a:rPr lang="pl-PL" sz="3600" b="0" i="1" dirty="0" smtClean="0">
                <a:cs typeface="Times New Roman" panose="02020603050405020304" pitchFamily="18" charset="0"/>
              </a:rPr>
              <a:t>prezenční formě </a:t>
            </a:r>
            <a:r>
              <a:rPr lang="pl-PL" sz="3600" b="0" dirty="0" smtClean="0">
                <a:cs typeface="Times New Roman" panose="02020603050405020304" pitchFamily="18" charset="0"/>
              </a:rPr>
              <a:t>v kombinaci s </a:t>
            </a:r>
            <a:r>
              <a:rPr lang="cs-CZ" sz="3600" b="0" dirty="0" smtClean="0">
                <a:cs typeface="Times New Roman" panose="02020603050405020304" pitchFamily="18" charset="0"/>
              </a:rPr>
              <a:t>českým jazykem a literaturou, německým jazykem, španělským jazykem, </a:t>
            </a:r>
            <a:r>
              <a:rPr lang="cs-CZ" sz="3600" b="0" dirty="0">
                <a:cs typeface="Times New Roman" panose="02020603050405020304" pitchFamily="18" charset="0"/>
              </a:rPr>
              <a:t>základy společenských </a:t>
            </a:r>
            <a:r>
              <a:rPr lang="cs-CZ" sz="3600" b="0" dirty="0" smtClean="0">
                <a:cs typeface="Times New Roman" panose="02020603050405020304" pitchFamily="18" charset="0"/>
              </a:rPr>
              <a:t>věd a zeměpisem; v </a:t>
            </a:r>
            <a:r>
              <a:rPr lang="cs-CZ" sz="3600" b="0" i="1" dirty="0" smtClean="0">
                <a:cs typeface="Times New Roman" panose="02020603050405020304" pitchFamily="18" charset="0"/>
              </a:rPr>
              <a:t>kombinované formě </a:t>
            </a:r>
            <a:r>
              <a:rPr lang="cs-CZ" sz="3600" b="0" dirty="0" smtClean="0">
                <a:cs typeface="Times New Roman" panose="02020603050405020304" pitchFamily="18" charset="0"/>
              </a:rPr>
              <a:t>s anglickým jazykem, </a:t>
            </a:r>
            <a:r>
              <a:rPr lang="cs-CZ" sz="3600" b="0" dirty="0">
                <a:cs typeface="Times New Roman" panose="02020603050405020304" pitchFamily="18" charset="0"/>
              </a:rPr>
              <a:t>německým </a:t>
            </a:r>
            <a:r>
              <a:rPr lang="cs-CZ" sz="3600" b="0" dirty="0" smtClean="0">
                <a:cs typeface="Times New Roman" panose="02020603050405020304" pitchFamily="18" charset="0"/>
              </a:rPr>
              <a:t>jazykem, základy </a:t>
            </a:r>
            <a:r>
              <a:rPr lang="cs-CZ" sz="3600" b="0" dirty="0">
                <a:cs typeface="Times New Roman" panose="02020603050405020304" pitchFamily="18" charset="0"/>
              </a:rPr>
              <a:t>společenských věd a </a:t>
            </a:r>
            <a:r>
              <a:rPr lang="cs-CZ" sz="3600" b="0" dirty="0" smtClean="0">
                <a:cs typeface="Times New Roman" panose="02020603050405020304" pitchFamily="18" charset="0"/>
              </a:rPr>
              <a:t>zeměpisem</a:t>
            </a:r>
          </a:p>
          <a:p>
            <a:endParaRPr lang="cs-CZ" sz="900" b="0" dirty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cíl: získání základních </a:t>
            </a:r>
            <a:r>
              <a:rPr lang="cs-CZ" b="0" dirty="0">
                <a:cs typeface="Times New Roman" panose="02020603050405020304" pitchFamily="18" charset="0"/>
              </a:rPr>
              <a:t>pedagogických, psychologických a pedagogicko-praktických znalostí a </a:t>
            </a:r>
            <a:r>
              <a:rPr lang="cs-CZ" b="0" dirty="0" smtClean="0">
                <a:cs typeface="Times New Roman" panose="02020603050405020304" pitchFamily="18" charset="0"/>
              </a:rPr>
              <a:t>dovedností i </a:t>
            </a:r>
            <a:r>
              <a:rPr lang="cs-CZ" b="0" dirty="0">
                <a:cs typeface="Times New Roman" panose="02020603050405020304" pitchFamily="18" charset="0"/>
              </a:rPr>
              <a:t>základních odborných kompetencí v oboru </a:t>
            </a:r>
            <a:r>
              <a:rPr lang="cs-CZ" b="0" dirty="0" smtClean="0">
                <a:cs typeface="Times New Roman" panose="02020603050405020304" pitchFamily="18" charset="0"/>
              </a:rPr>
              <a:t>historie; oborové znalosti: přehled </a:t>
            </a:r>
            <a:r>
              <a:rPr lang="cs-CZ" b="0" dirty="0">
                <a:cs typeface="Times New Roman" panose="02020603050405020304" pitchFamily="18" charset="0"/>
              </a:rPr>
              <a:t>o dějinách lidské společnosti od pravěku po konec 20. století a </a:t>
            </a:r>
            <a:r>
              <a:rPr lang="cs-CZ" b="0" dirty="0" smtClean="0">
                <a:cs typeface="Times New Roman" panose="02020603050405020304" pitchFamily="18" charset="0"/>
              </a:rPr>
              <a:t>základní znalosti </a:t>
            </a:r>
            <a:r>
              <a:rPr lang="cs-CZ" b="0" dirty="0">
                <a:cs typeface="Times New Roman" panose="02020603050405020304" pitchFamily="18" charset="0"/>
              </a:rPr>
              <a:t>z oblasti obecných zásad historikovy práce s prameny, metodologie historie, dějin historiografie, dějin umění a kultury a didaktického zpracovávání a předávání získaných </a:t>
            </a:r>
            <a:r>
              <a:rPr lang="cs-CZ" b="0" dirty="0" smtClean="0">
                <a:cs typeface="Times New Roman" panose="02020603050405020304" pitchFamily="18" charset="0"/>
              </a:rPr>
              <a:t>poznatků </a:t>
            </a:r>
          </a:p>
        </p:txBody>
      </p:sp>
    </p:spTree>
    <p:extLst>
      <p:ext uri="{BB962C8B-B14F-4D97-AF65-F5344CB8AC3E}">
        <p14:creationId xmlns:p14="http://schemas.microsoft.com/office/powerpoint/2010/main" val="917583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31" y="207818"/>
            <a:ext cx="7375542" cy="9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2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77893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Bakalářská studia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399309"/>
            <a:ext cx="11607801" cy="78832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cs typeface="Times New Roman" panose="02020603050405020304" pitchFamily="18" charset="0"/>
              </a:rPr>
              <a:t>II. Historická a muzeologická studia</a:t>
            </a:r>
          </a:p>
          <a:p>
            <a:endParaRPr lang="cs-CZ" sz="800" b="0" dirty="0" smtClean="0">
              <a:cs typeface="Times New Roman" panose="02020603050405020304" pitchFamily="18" charset="0"/>
            </a:endParaRPr>
          </a:p>
          <a:p>
            <a:r>
              <a:rPr lang="cs-CZ" sz="3600" b="0" dirty="0" smtClean="0">
                <a:cs typeface="Times New Roman" panose="02020603050405020304" pitchFamily="18" charset="0"/>
              </a:rPr>
              <a:t>- </a:t>
            </a:r>
            <a:r>
              <a:rPr lang="cs-CZ" sz="3600" b="0" dirty="0">
                <a:cs typeface="Times New Roman" panose="02020603050405020304" pitchFamily="18" charset="0"/>
              </a:rPr>
              <a:t>j</a:t>
            </a:r>
            <a:r>
              <a:rPr lang="cs-CZ" sz="3600" b="0" dirty="0" smtClean="0">
                <a:cs typeface="Times New Roman" panose="02020603050405020304" pitchFamily="18" charset="0"/>
              </a:rPr>
              <a:t>ednooborové studium, </a:t>
            </a:r>
            <a:r>
              <a:rPr lang="pl-PL" sz="3600" b="0" dirty="0" smtClean="0">
                <a:cs typeface="Times New Roman" panose="02020603050405020304" pitchFamily="18" charset="0"/>
              </a:rPr>
              <a:t>3 roky</a:t>
            </a:r>
          </a:p>
          <a:p>
            <a:endParaRPr lang="cs-CZ" sz="900" b="0" dirty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cíl: příprava kvalifikovaných, </a:t>
            </a:r>
            <a:r>
              <a:rPr lang="cs-CZ" b="0" dirty="0">
                <a:cs typeface="Times New Roman" panose="02020603050405020304" pitchFamily="18" charset="0"/>
              </a:rPr>
              <a:t>vysokoškolsky </a:t>
            </a:r>
            <a:r>
              <a:rPr lang="cs-CZ" b="0" dirty="0" smtClean="0">
                <a:cs typeface="Times New Roman" panose="02020603050405020304" pitchFamily="18" charset="0"/>
              </a:rPr>
              <a:t>vzdělaných odborníků </a:t>
            </a:r>
            <a:r>
              <a:rPr lang="cs-CZ" b="0" dirty="0">
                <a:cs typeface="Times New Roman" panose="02020603050405020304" pitchFamily="18" charset="0"/>
              </a:rPr>
              <a:t>s přehledem o dějinách lidské společnosti od středověku po konec 20. století (dějiny pravěku a starověku si mohou posluchači zvolit fakultativně) a o dějinách kultury a </a:t>
            </a:r>
            <a:r>
              <a:rPr lang="cs-CZ" b="0" dirty="0" smtClean="0">
                <a:cs typeface="Times New Roman" panose="02020603050405020304" pitchFamily="18" charset="0"/>
              </a:rPr>
              <a:t>umění; velký </a:t>
            </a:r>
            <a:r>
              <a:rPr lang="cs-CZ" b="0" dirty="0">
                <a:cs typeface="Times New Roman" panose="02020603050405020304" pitchFamily="18" charset="0"/>
              </a:rPr>
              <a:t>důraz </a:t>
            </a:r>
            <a:r>
              <a:rPr lang="cs-CZ" b="0" dirty="0" smtClean="0">
                <a:cs typeface="Times New Roman" panose="02020603050405020304" pitchFamily="18" charset="0"/>
              </a:rPr>
              <a:t>kladen </a:t>
            </a:r>
            <a:r>
              <a:rPr lang="cs-CZ" b="0" dirty="0">
                <a:cs typeface="Times New Roman" panose="02020603050405020304" pitchFamily="18" charset="0"/>
              </a:rPr>
              <a:t>na vzdělání v oblasti muzeologie doplněné základními kurzy věnovanými problematice archivnictví, </a:t>
            </a:r>
            <a:r>
              <a:rPr lang="cs-CZ" b="0" dirty="0" err="1">
                <a:cs typeface="Times New Roman" panose="02020603050405020304" pitchFamily="18" charset="0"/>
              </a:rPr>
              <a:t>galeristiky</a:t>
            </a:r>
            <a:r>
              <a:rPr lang="cs-CZ" b="0" dirty="0">
                <a:cs typeface="Times New Roman" panose="02020603050405020304" pitchFamily="18" charset="0"/>
              </a:rPr>
              <a:t> a památkové </a:t>
            </a:r>
            <a:r>
              <a:rPr lang="cs-CZ" b="0" dirty="0" smtClean="0">
                <a:cs typeface="Times New Roman" panose="02020603050405020304" pitchFamily="18" charset="0"/>
              </a:rPr>
              <a:t>péče; student </a:t>
            </a:r>
            <a:r>
              <a:rPr lang="cs-CZ" b="0" dirty="0">
                <a:cs typeface="Times New Roman" panose="02020603050405020304" pitchFamily="18" charset="0"/>
              </a:rPr>
              <a:t>si osvojí základní metody práce (kulturního) historika, muzejníka a pracovníka památkové péče či jiné kulturně historické, resp. paměťové </a:t>
            </a:r>
            <a:r>
              <a:rPr lang="cs-CZ" b="0" dirty="0" smtClean="0">
                <a:cs typeface="Times New Roman" panose="02020603050405020304" pitchFamily="18" charset="0"/>
              </a:rPr>
              <a:t>instituce; praxe</a:t>
            </a:r>
          </a:p>
        </p:txBody>
      </p:sp>
    </p:spTree>
    <p:extLst>
      <p:ext uri="{BB962C8B-B14F-4D97-AF65-F5344CB8AC3E}">
        <p14:creationId xmlns:p14="http://schemas.microsoft.com/office/powerpoint/2010/main" val="3302783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61" y="-1"/>
            <a:ext cx="7738214" cy="94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1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93" y="110835"/>
            <a:ext cx="7521466" cy="95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7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5" y="983673"/>
            <a:ext cx="9502621" cy="66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5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77893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Navazující magisterská studia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399309"/>
            <a:ext cx="11607801" cy="78832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cs typeface="Times New Roman" panose="02020603050405020304" pitchFamily="18" charset="0"/>
              </a:rPr>
              <a:t>I. Učitelství </a:t>
            </a:r>
            <a:r>
              <a:rPr lang="cs-CZ" dirty="0">
                <a:cs typeface="Times New Roman" panose="02020603050405020304" pitchFamily="18" charset="0"/>
              </a:rPr>
              <a:t>pro střední školy a 2</a:t>
            </a:r>
            <a:r>
              <a:rPr lang="cs-CZ" dirty="0" smtClean="0">
                <a:cs typeface="Times New Roman" panose="02020603050405020304" pitchFamily="18" charset="0"/>
              </a:rPr>
              <a:t>. stupeň </a:t>
            </a:r>
            <a:r>
              <a:rPr lang="cs-CZ" dirty="0">
                <a:cs typeface="Times New Roman" panose="02020603050405020304" pitchFamily="18" charset="0"/>
              </a:rPr>
              <a:t>základních </a:t>
            </a:r>
            <a:r>
              <a:rPr lang="cs-CZ" dirty="0" smtClean="0">
                <a:cs typeface="Times New Roman" panose="02020603050405020304" pitchFamily="18" charset="0"/>
              </a:rPr>
              <a:t>škol</a:t>
            </a:r>
          </a:p>
          <a:p>
            <a:endParaRPr lang="cs-CZ" sz="800" b="0" dirty="0">
              <a:cs typeface="Times New Roman" panose="02020603050405020304" pitchFamily="18" charset="0"/>
            </a:endParaRPr>
          </a:p>
          <a:p>
            <a:endParaRPr lang="cs-CZ" sz="800" b="0" dirty="0" smtClean="0">
              <a:cs typeface="Times New Roman" panose="02020603050405020304" pitchFamily="18" charset="0"/>
            </a:endParaRPr>
          </a:p>
          <a:p>
            <a:r>
              <a:rPr lang="cs-CZ" sz="3600" b="0" dirty="0" smtClean="0">
                <a:cs typeface="Times New Roman" panose="02020603050405020304" pitchFamily="18" charset="0"/>
              </a:rPr>
              <a:t>- dvouoborové studium, prezenční a kombinovaná forma, </a:t>
            </a:r>
            <a:r>
              <a:rPr lang="pl-PL" sz="3600" b="0" dirty="0" smtClean="0">
                <a:cs typeface="Times New Roman" panose="02020603050405020304" pitchFamily="18" charset="0"/>
              </a:rPr>
              <a:t>2 roky</a:t>
            </a:r>
          </a:p>
          <a:p>
            <a:endParaRPr lang="cs-CZ" sz="900" b="0" dirty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cíl: </a:t>
            </a:r>
            <a:r>
              <a:rPr lang="cs-CZ" b="0" dirty="0">
                <a:cs typeface="Times New Roman" panose="02020603050405020304" pitchFamily="18" charset="0"/>
              </a:rPr>
              <a:t>prohloubení teoretického poznání moderních </a:t>
            </a:r>
            <a:r>
              <a:rPr lang="cs-CZ" b="0" dirty="0" smtClean="0">
                <a:cs typeface="Times New Roman" panose="02020603050405020304" pitchFamily="18" charset="0"/>
              </a:rPr>
              <a:t>českých/československých </a:t>
            </a:r>
            <a:r>
              <a:rPr lang="cs-CZ" b="0" dirty="0">
                <a:cs typeface="Times New Roman" panose="02020603050405020304" pitchFamily="18" charset="0"/>
              </a:rPr>
              <a:t>dějin v mezinárodním kontextu od konce 18. století po dějiny </a:t>
            </a:r>
            <a:r>
              <a:rPr lang="cs-CZ" b="0" dirty="0" smtClean="0">
                <a:cs typeface="Times New Roman" panose="02020603050405020304" pitchFamily="18" charset="0"/>
              </a:rPr>
              <a:t>soudobé - toto </a:t>
            </a:r>
            <a:r>
              <a:rPr lang="cs-CZ" b="0" dirty="0">
                <a:cs typeface="Times New Roman" panose="02020603050405020304" pitchFamily="18" charset="0"/>
              </a:rPr>
              <a:t>směřování vyplývá z didaktického hlediska z významu poznání především moderních dějin pro pochopení současného </a:t>
            </a:r>
            <a:r>
              <a:rPr lang="cs-CZ" b="0" dirty="0" smtClean="0">
                <a:cs typeface="Times New Roman" panose="02020603050405020304" pitchFamily="18" charset="0"/>
              </a:rPr>
              <a:t>světa; důraz kladen </a:t>
            </a:r>
            <a:r>
              <a:rPr lang="cs-CZ" b="0" dirty="0">
                <a:cs typeface="Times New Roman" panose="02020603050405020304" pitchFamily="18" charset="0"/>
              </a:rPr>
              <a:t>na vyšší zastoupení oborově didaktických </a:t>
            </a:r>
            <a:r>
              <a:rPr lang="cs-CZ" b="0" dirty="0" smtClean="0">
                <a:cs typeface="Times New Roman" panose="02020603050405020304" pitchFamily="18" charset="0"/>
              </a:rPr>
              <a:t>předmětů</a:t>
            </a:r>
          </a:p>
        </p:txBody>
      </p:sp>
    </p:spTree>
    <p:extLst>
      <p:ext uri="{BB962C8B-B14F-4D97-AF65-F5344CB8AC3E}">
        <p14:creationId xmlns:p14="http://schemas.microsoft.com/office/powerpoint/2010/main" val="907614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56" y="166255"/>
            <a:ext cx="9178421" cy="93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79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77893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Navazující magisterská studia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399309"/>
            <a:ext cx="11607801" cy="788323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>
                <a:cs typeface="Times New Roman" panose="02020603050405020304" pitchFamily="18" charset="0"/>
              </a:rPr>
              <a:t>II. Historie</a:t>
            </a:r>
          </a:p>
          <a:p>
            <a:pPr algn="ctr"/>
            <a:endParaRPr lang="cs-CZ" sz="800" b="0" dirty="0" smtClean="0">
              <a:cs typeface="Times New Roman" panose="02020603050405020304" pitchFamily="18" charset="0"/>
            </a:endParaRPr>
          </a:p>
          <a:p>
            <a:r>
              <a:rPr lang="cs-CZ" sz="3600" b="0" dirty="0" smtClean="0">
                <a:cs typeface="Times New Roman" panose="02020603050405020304" pitchFamily="18" charset="0"/>
              </a:rPr>
              <a:t>- jednooborové studium, </a:t>
            </a:r>
            <a:r>
              <a:rPr lang="pl-PL" sz="3600" b="0" dirty="0">
                <a:cs typeface="Times New Roman" panose="02020603050405020304" pitchFamily="18" charset="0"/>
              </a:rPr>
              <a:t>2</a:t>
            </a:r>
            <a:r>
              <a:rPr lang="pl-PL" sz="3600" b="0" dirty="0" smtClean="0">
                <a:cs typeface="Times New Roman" panose="02020603050405020304" pitchFamily="18" charset="0"/>
              </a:rPr>
              <a:t> roky</a:t>
            </a:r>
          </a:p>
          <a:p>
            <a:endParaRPr lang="cs-CZ" sz="900" b="0" dirty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cíl: </a:t>
            </a:r>
            <a:r>
              <a:rPr lang="cs-CZ" b="0" dirty="0">
                <a:cs typeface="Times New Roman" panose="02020603050405020304" pitchFamily="18" charset="0"/>
              </a:rPr>
              <a:t>prohloubení teoretického poznání moderních českých, resp. československých dějin v mezinárodním kontextu od konce 18. století po dějiny </a:t>
            </a:r>
            <a:r>
              <a:rPr lang="cs-CZ" b="0" dirty="0" smtClean="0">
                <a:cs typeface="Times New Roman" panose="02020603050405020304" pitchFamily="18" charset="0"/>
              </a:rPr>
              <a:t>soudobé; </a:t>
            </a:r>
            <a:r>
              <a:rPr lang="cs-CZ" b="0" dirty="0">
                <a:cs typeface="Times New Roman" panose="02020603050405020304" pitchFamily="18" charset="0"/>
              </a:rPr>
              <a:t>z</a:t>
            </a:r>
            <a:r>
              <a:rPr lang="cs-CZ" b="0" dirty="0" smtClean="0">
                <a:cs typeface="Times New Roman" panose="02020603050405020304" pitchFamily="18" charset="0"/>
              </a:rPr>
              <a:t>ákladní </a:t>
            </a:r>
            <a:r>
              <a:rPr lang="cs-CZ" b="0" dirty="0">
                <a:cs typeface="Times New Roman" panose="02020603050405020304" pitchFamily="18" charset="0"/>
              </a:rPr>
              <a:t>předměty zahrnující jednotlivé úseky </a:t>
            </a:r>
            <a:r>
              <a:rPr lang="cs-CZ" b="0" dirty="0" smtClean="0">
                <a:cs typeface="Times New Roman" panose="02020603050405020304" pitchFamily="18" charset="0"/>
              </a:rPr>
              <a:t>českých/československých </a:t>
            </a:r>
            <a:r>
              <a:rPr lang="cs-CZ" b="0" dirty="0">
                <a:cs typeface="Times New Roman" panose="02020603050405020304" pitchFamily="18" charset="0"/>
              </a:rPr>
              <a:t>dějin </a:t>
            </a:r>
            <a:r>
              <a:rPr lang="cs-CZ" b="0" dirty="0" smtClean="0">
                <a:cs typeface="Times New Roman" panose="02020603050405020304" pitchFamily="18" charset="0"/>
              </a:rPr>
              <a:t>doplněny </a:t>
            </a:r>
            <a:r>
              <a:rPr lang="cs-CZ" b="0" dirty="0">
                <a:cs typeface="Times New Roman" panose="02020603050405020304" pitchFamily="18" charset="0"/>
              </a:rPr>
              <a:t>o kurzy směřující k prohloubení znalostí jednotlivých aspektů důležitých pro pochopení vývoje moderní </a:t>
            </a:r>
            <a:r>
              <a:rPr lang="cs-CZ" b="0" dirty="0" smtClean="0">
                <a:cs typeface="Times New Roman" panose="02020603050405020304" pitchFamily="18" charset="0"/>
              </a:rPr>
              <a:t>společnosti – mj. role </a:t>
            </a:r>
            <a:r>
              <a:rPr lang="cs-CZ" b="0" dirty="0">
                <a:cs typeface="Times New Roman" panose="02020603050405020304" pitchFamily="18" charset="0"/>
              </a:rPr>
              <a:t>náboženství v moderním světě, vytváření moderních národů a nacionalismus, vzdělanost a její úloha v novodobé společnosti či politické </a:t>
            </a:r>
            <a:r>
              <a:rPr lang="cs-CZ" b="0" dirty="0" smtClean="0">
                <a:cs typeface="Times New Roman" panose="02020603050405020304" pitchFamily="18" charset="0"/>
              </a:rPr>
              <a:t>ideologie + kultura </a:t>
            </a:r>
            <a:r>
              <a:rPr lang="cs-CZ" b="0" dirty="0">
                <a:cs typeface="Times New Roman" panose="02020603050405020304" pitchFamily="18" charset="0"/>
              </a:rPr>
              <a:t>a umění v moderní </a:t>
            </a:r>
            <a:r>
              <a:rPr lang="cs-CZ" b="0" dirty="0" smtClean="0">
                <a:cs typeface="Times New Roman" panose="02020603050405020304" pitchFamily="18" charset="0"/>
              </a:rPr>
              <a:t>době, </a:t>
            </a:r>
            <a:r>
              <a:rPr lang="cs-CZ" b="0" dirty="0">
                <a:cs typeface="Times New Roman" panose="02020603050405020304" pitchFamily="18" charset="0"/>
              </a:rPr>
              <a:t>metodologické aspekty historické </a:t>
            </a:r>
            <a:r>
              <a:rPr lang="cs-CZ" b="0" dirty="0" smtClean="0">
                <a:cs typeface="Times New Roman" panose="02020603050405020304" pitchFamily="18" charset="0"/>
              </a:rPr>
              <a:t>vědy + praxe</a:t>
            </a:r>
          </a:p>
        </p:txBody>
      </p:sp>
    </p:spTree>
    <p:extLst>
      <p:ext uri="{BB962C8B-B14F-4D97-AF65-F5344CB8AC3E}">
        <p14:creationId xmlns:p14="http://schemas.microsoft.com/office/powerpoint/2010/main" val="133632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98500" y="2202873"/>
            <a:ext cx="11607800" cy="3228109"/>
          </a:xfrm>
        </p:spPr>
        <p:txBody>
          <a:bodyPr>
            <a:noAutofit/>
          </a:bodyPr>
          <a:lstStyle/>
          <a:p>
            <a:r>
              <a:rPr lang="cs-CZ" sz="6000" b="1" spc="-162" dirty="0">
                <a:latin typeface="+mn-lt"/>
                <a:ea typeface="+mn-ea"/>
                <a:cs typeface="+mn-cs"/>
              </a:rPr>
              <a:t>Katedra historie</a:t>
            </a:r>
          </a:p>
          <a:p>
            <a:r>
              <a:rPr lang="cs-CZ" sz="6000" b="1" spc="-162" dirty="0">
                <a:latin typeface="+mn-lt"/>
                <a:ea typeface="+mn-ea"/>
                <a:cs typeface="+mn-cs"/>
                <a:sym typeface="Helvetica Neue"/>
              </a:rPr>
              <a:t>Fakulty</a:t>
            </a:r>
            <a:r>
              <a:rPr lang="cs-CZ" sz="6000" b="1" spc="-162" dirty="0">
                <a:latin typeface="+mn-lt"/>
                <a:ea typeface="+mn-ea"/>
                <a:cs typeface="+mn-cs"/>
              </a:rPr>
              <a:t> přírodovědně-humanitní a pedagogické </a:t>
            </a:r>
          </a:p>
          <a:p>
            <a:r>
              <a:rPr lang="cs-CZ" sz="6000" b="1" spc="-162" dirty="0">
                <a:latin typeface="+mn-lt"/>
                <a:ea typeface="+mn-ea"/>
                <a:cs typeface="+mn-cs"/>
              </a:rPr>
              <a:t>Technické univerzity v Liberci</a:t>
            </a:r>
          </a:p>
          <a:p>
            <a:endParaRPr lang="cs-CZ" sz="6000" b="1" spc="-162" dirty="0">
              <a:latin typeface="+mn-lt"/>
              <a:ea typeface="+mn-ea"/>
              <a:cs typeface="+mn-cs"/>
            </a:endParaRPr>
          </a:p>
          <a:p>
            <a:r>
              <a:rPr lang="cs-CZ" sz="6000" b="1" spc="-162" dirty="0">
                <a:latin typeface="+mn-lt"/>
                <a:ea typeface="+mn-ea"/>
                <a:cs typeface="+mn-cs"/>
              </a:rPr>
              <a:t>(https://khi.fp.tul.cz/)</a:t>
            </a:r>
          </a:p>
        </p:txBody>
      </p:sp>
    </p:spTree>
    <p:extLst>
      <p:ext uri="{BB962C8B-B14F-4D97-AF65-F5344CB8AC3E}">
        <p14:creationId xmlns:p14="http://schemas.microsoft.com/office/powerpoint/2010/main" val="52717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45" y="138545"/>
            <a:ext cx="8040448" cy="9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6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89" y="1219200"/>
            <a:ext cx="10962519" cy="66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77893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Informace ke studiu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399309"/>
            <a:ext cx="11607801" cy="7883236"/>
          </a:xfrm>
        </p:spPr>
        <p:txBody>
          <a:bodyPr>
            <a:normAutofit/>
          </a:bodyPr>
          <a:lstStyle/>
          <a:p>
            <a:r>
              <a:rPr lang="cs-CZ" dirty="0" smtClean="0">
                <a:cs typeface="Times New Roman" panose="02020603050405020304" pitchFamily="18" charset="0"/>
              </a:rPr>
              <a:t>veškeré informace ke studiu a průběhu studia v prvním ročníku naleznete na webových stránkách fakulty:</a:t>
            </a:r>
          </a:p>
          <a:p>
            <a:pPr algn="ctr"/>
            <a:r>
              <a:rPr lang="cs-CZ" dirty="0">
                <a:cs typeface="Times New Roman" panose="02020603050405020304" pitchFamily="18" charset="0"/>
                <a:hlinkClick r:id="rId2"/>
              </a:rPr>
              <a:t>https://www.fp.tul.cz</a:t>
            </a:r>
            <a:r>
              <a:rPr lang="cs-CZ" dirty="0" smtClean="0">
                <a:cs typeface="Times New Roman" panose="02020603050405020304" pitchFamily="18" charset="0"/>
                <a:hlinkClick r:id="rId2"/>
              </a:rPr>
              <a:t>/</a:t>
            </a:r>
            <a:endParaRPr lang="cs-CZ" dirty="0" smtClean="0">
              <a:cs typeface="Times New Roman" panose="02020603050405020304" pitchFamily="18" charset="0"/>
            </a:endParaRPr>
          </a:p>
          <a:p>
            <a:pPr algn="ctr"/>
            <a:endParaRPr lang="cs-CZ" dirty="0"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dirty="0" smtClean="0">
                <a:cs typeface="Times New Roman" panose="02020603050405020304" pitchFamily="18" charset="0"/>
                <a:hlinkClick r:id="rId3"/>
              </a:rPr>
              <a:t>www.fp.tul.cz/student/jsem-prvak</a:t>
            </a:r>
            <a:endParaRPr lang="cs-CZ" dirty="0" smtClean="0">
              <a:cs typeface="Times New Roman" panose="02020603050405020304" pitchFamily="18" charset="0"/>
            </a:endParaRPr>
          </a:p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26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09" y="443345"/>
            <a:ext cx="11607800" cy="3061856"/>
          </a:xfrm>
        </p:spPr>
        <p:txBody>
          <a:bodyPr>
            <a:normAutofit fontScale="90000"/>
          </a:bodyPr>
          <a:lstStyle/>
          <a:p>
            <a:r>
              <a:rPr lang="cs-CZ" sz="4000" spc="-162" dirty="0"/>
              <a:t>- </a:t>
            </a:r>
            <a:r>
              <a:rPr lang="cs-CZ" sz="4000" spc="-162" dirty="0">
                <a:sym typeface="Helvetica Neue Medium"/>
              </a:rPr>
              <a:t>vznik v r. 1991 (rok po vzniku fakulty)</a:t>
            </a:r>
            <a:br>
              <a:rPr lang="cs-CZ" sz="4000" spc="-162" dirty="0">
                <a:sym typeface="Helvetica Neue Medium"/>
              </a:rPr>
            </a:br>
            <a:r>
              <a:rPr lang="cs-CZ" sz="4000" spc="-162" dirty="0">
                <a:sym typeface="Helvetica Neue Medium"/>
              </a:rPr>
              <a:t>- </a:t>
            </a:r>
            <a:r>
              <a:rPr lang="nn-NO" sz="4000" spc="-162" dirty="0">
                <a:sym typeface="Helvetica Neue Medium"/>
              </a:rPr>
              <a:t>sídlo</a:t>
            </a:r>
            <a:r>
              <a:rPr lang="cs-CZ" sz="4000" spc="-162" dirty="0">
                <a:sym typeface="Helvetica Neue Medium"/>
              </a:rPr>
              <a:t>: </a:t>
            </a:r>
            <a:r>
              <a:rPr lang="nn-NO" sz="4000" spc="-162" dirty="0">
                <a:sym typeface="Helvetica Neue Medium"/>
              </a:rPr>
              <a:t>budova P, Komenského 2, Liberec V-Kristiánov, </a:t>
            </a:r>
            <a:r>
              <a:rPr lang="cs-CZ" sz="4000" spc="-162" dirty="0" smtClean="0">
                <a:sym typeface="Helvetica Neue Medium"/>
              </a:rPr>
              <a:t>  </a:t>
            </a:r>
            <a:r>
              <a:rPr lang="nn-NO" sz="4000" spc="-162" dirty="0" smtClean="0">
                <a:sym typeface="Helvetica Neue Medium"/>
              </a:rPr>
              <a:t>3</a:t>
            </a:r>
            <a:r>
              <a:rPr lang="nn-NO" sz="4000" spc="-162" dirty="0">
                <a:sym typeface="Helvetica Neue Medium"/>
              </a:rPr>
              <a:t>. podlaží</a:t>
            </a:r>
            <a:r>
              <a:rPr lang="cs-CZ" sz="4000" spc="-162" dirty="0">
                <a:sym typeface="Helvetica Neue Medium"/>
              </a:rPr>
              <a:t> </a:t>
            </a:r>
            <a:br>
              <a:rPr lang="cs-CZ" sz="4000" spc="-162" dirty="0">
                <a:sym typeface="Helvetica Neue Medium"/>
              </a:rPr>
            </a:br>
            <a:r>
              <a:rPr lang="cs-CZ" sz="4000" spc="-162" dirty="0">
                <a:sym typeface="Helvetica Neue Medium"/>
              </a:rPr>
              <a:t>- korespondenční adresa: Technická univerzita v Liberci, Fakulta přírodovědně-humanitní a pedagogická, katedra historie, Studentská 2, 461 17 Liberec 1</a:t>
            </a:r>
            <a:br>
              <a:rPr lang="cs-CZ" sz="4000" spc="-162" dirty="0">
                <a:sym typeface="Helvetica Neue Medium"/>
              </a:rPr>
            </a:br>
            <a:endParaRPr lang="cs-CZ" sz="4000" spc="-162" dirty="0">
              <a:sym typeface="Helvetica Neue Medium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74" y="3505201"/>
            <a:ext cx="8852871" cy="59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1180715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+mj-lt"/>
                <a:cs typeface="Times New Roman" panose="02020603050405020304" pitchFamily="18" charset="0"/>
              </a:rPr>
              <a:t>Členové katedry</a:t>
            </a:r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4000" dirty="0" smtClean="0">
                <a:latin typeface="+mj-lt"/>
                <a:cs typeface="Times New Roman" panose="02020603050405020304" pitchFamily="18" charset="0"/>
              </a:rPr>
            </a:br>
            <a:r>
              <a:rPr lang="cs-CZ" sz="3600" b="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cs-CZ" sz="3600" b="0" dirty="0">
                <a:latin typeface="+mj-lt"/>
                <a:cs typeface="Times New Roman" panose="02020603050405020304" pitchFamily="18" charset="0"/>
              </a:rPr>
              <a:t>https://khi.fp.tul.cz/o-</a:t>
            </a:r>
            <a:r>
              <a:rPr lang="cs-CZ" sz="3600" b="0" dirty="0" err="1">
                <a:latin typeface="+mj-lt"/>
                <a:cs typeface="Times New Roman" panose="02020603050405020304" pitchFamily="18" charset="0"/>
              </a:rPr>
              <a:t>nas</a:t>
            </a:r>
            <a:r>
              <a:rPr lang="cs-CZ" sz="3600" b="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cs-CZ" sz="3600" b="0" dirty="0" err="1">
                <a:latin typeface="+mj-lt"/>
                <a:cs typeface="Times New Roman" panose="02020603050405020304" pitchFamily="18" charset="0"/>
              </a:rPr>
              <a:t>clenove</a:t>
            </a:r>
            <a:r>
              <a:rPr lang="cs-CZ" sz="3600" b="0" dirty="0">
                <a:latin typeface="+mj-lt"/>
                <a:cs typeface="Times New Roman" panose="02020603050405020304" pitchFamily="18" charset="0"/>
              </a:rPr>
              <a:t>-katedry)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745674"/>
            <a:ext cx="11607801" cy="7536872"/>
          </a:xfrm>
        </p:spPr>
        <p:txBody>
          <a:bodyPr>
            <a:normAutofit/>
          </a:bodyPr>
          <a:lstStyle/>
          <a:p>
            <a:r>
              <a:rPr lang="cs-CZ" sz="3200" dirty="0">
                <a:cs typeface="Times New Roman" panose="02020603050405020304" pitchFamily="18" charset="0"/>
              </a:rPr>
              <a:t>vedoucí katedry 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doc. PhDr. Jaroslav Pažout, PhD.  </a:t>
            </a:r>
            <a:br>
              <a:rPr lang="cs-CZ" sz="3200" b="0" dirty="0">
                <a:cs typeface="Times New Roman" panose="02020603050405020304" pitchFamily="18" charset="0"/>
              </a:rPr>
            </a:br>
            <a:r>
              <a:rPr lang="cs-CZ" sz="3200" b="0" dirty="0" smtClean="0">
                <a:cs typeface="Times New Roman" panose="02020603050405020304" pitchFamily="18" charset="0"/>
              </a:rPr>
              <a:t>telefon</a:t>
            </a:r>
            <a:r>
              <a:rPr lang="cs-CZ" sz="3200" b="0" dirty="0">
                <a:cs typeface="Times New Roman" panose="02020603050405020304" pitchFamily="18" charset="0"/>
              </a:rPr>
              <a:t>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4240, email</a:t>
            </a:r>
            <a:r>
              <a:rPr lang="cs-CZ" sz="3200" b="0" dirty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2"/>
              </a:rPr>
              <a:t>jaroslav.pazout@tul.cz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zástupkyně vedoucího katedry a tutorka pro 1. ročníky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Anna Habánová Ph.D. M.A.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r>
              <a:rPr lang="cs-CZ" sz="3200" b="0" dirty="0" smtClean="0">
                <a:cs typeface="Times New Roman" panose="02020603050405020304" pitchFamily="18" charset="0"/>
              </a:rPr>
              <a:t>telefon</a:t>
            </a:r>
            <a:r>
              <a:rPr lang="cs-CZ" sz="3200" b="0" dirty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</a:rPr>
              <a:t>48 </a:t>
            </a:r>
            <a:r>
              <a:rPr lang="cs-CZ" sz="3200" b="0" dirty="0">
                <a:cs typeface="Times New Roman" panose="02020603050405020304" pitchFamily="18" charset="0"/>
              </a:rPr>
              <a:t>535 </a:t>
            </a:r>
            <a:r>
              <a:rPr lang="cs-CZ" sz="3200" b="0" dirty="0" smtClean="0">
                <a:cs typeface="Times New Roman" panose="02020603050405020304" pitchFamily="18" charset="0"/>
              </a:rPr>
              <a:t>4225, email: </a:t>
            </a:r>
            <a:r>
              <a:rPr lang="cs-CZ" sz="3200" b="0" dirty="0" smtClean="0">
                <a:cs typeface="Times New Roman" panose="02020603050405020304" pitchFamily="18" charset="0"/>
                <a:hlinkClick r:id="rId3"/>
              </a:rPr>
              <a:t>anna.habanova@tul.cz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dirty="0" smtClean="0">
              <a:cs typeface="Times New Roman" panose="02020603050405020304" pitchFamily="18" charset="0"/>
            </a:endParaRPr>
          </a:p>
          <a:p>
            <a:r>
              <a:rPr lang="cs-CZ" sz="3200" dirty="0" smtClean="0">
                <a:cs typeface="Times New Roman" panose="02020603050405020304" pitchFamily="18" charset="0"/>
              </a:rPr>
              <a:t>tajemník </a:t>
            </a:r>
            <a:r>
              <a:rPr lang="cs-CZ" sz="3200" dirty="0">
                <a:cs typeface="Times New Roman" panose="02020603050405020304" pitchFamily="18" charset="0"/>
              </a:rPr>
              <a:t>a </a:t>
            </a:r>
            <a:r>
              <a:rPr lang="cs-CZ" sz="3200" dirty="0" err="1">
                <a:cs typeface="Times New Roman" panose="02020603050405020304" pitchFamily="18" charset="0"/>
              </a:rPr>
              <a:t>stagař</a:t>
            </a:r>
            <a:r>
              <a:rPr lang="cs-CZ" sz="3200" dirty="0">
                <a:cs typeface="Times New Roman" panose="02020603050405020304" pitchFamily="18" charset="0"/>
              </a:rPr>
              <a:t> katedry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PhDr. Michal </a:t>
            </a:r>
            <a:r>
              <a:rPr lang="cs-CZ" sz="3200" b="0" dirty="0" err="1">
                <a:cs typeface="Times New Roman" panose="02020603050405020304" pitchFamily="18" charset="0"/>
              </a:rPr>
              <a:t>Ulvr</a:t>
            </a:r>
            <a:r>
              <a:rPr lang="cs-CZ" sz="3200" b="0" dirty="0">
                <a:cs typeface="Times New Roman" panose="02020603050405020304" pitchFamily="18" charset="0"/>
              </a:rPr>
              <a:t> PhD</a:t>
            </a:r>
            <a:r>
              <a:rPr lang="cs-CZ" sz="3200" b="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4223, </a:t>
            </a:r>
            <a:r>
              <a:rPr lang="cs-CZ" sz="3200" b="0" dirty="0">
                <a:cs typeface="Times New Roman" panose="02020603050405020304" pitchFamily="18" charset="0"/>
              </a:rPr>
              <a:t>email: </a:t>
            </a:r>
            <a:r>
              <a:rPr lang="cs-CZ" sz="3200" b="0" dirty="0" smtClean="0">
                <a:cs typeface="Times New Roman" panose="02020603050405020304" pitchFamily="18" charset="0"/>
                <a:hlinkClick r:id="rId4"/>
              </a:rPr>
              <a:t>michal.ulvr@tul.cz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sekretářka 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Mgr. Lada Vondrušková</a:t>
            </a:r>
            <a:br>
              <a:rPr lang="cs-CZ" sz="3200" b="0" dirty="0">
                <a:cs typeface="Times New Roman" panose="02020603050405020304" pitchFamily="18" charset="0"/>
              </a:rPr>
            </a:br>
            <a:r>
              <a:rPr lang="cs-CZ" sz="3200" b="0" dirty="0" smtClean="0">
                <a:cs typeface="Times New Roman" panose="02020603050405020304" pitchFamily="18" charset="0"/>
              </a:rPr>
              <a:t>telefon</a:t>
            </a:r>
            <a:r>
              <a:rPr lang="cs-CZ" sz="3200" b="0" dirty="0">
                <a:cs typeface="Times New Roman" panose="02020603050405020304" pitchFamily="18" charset="0"/>
              </a:rPr>
              <a:t>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4224, email</a:t>
            </a:r>
            <a:r>
              <a:rPr lang="cs-CZ" sz="3200" b="0" dirty="0">
                <a:cs typeface="Times New Roman" panose="02020603050405020304" pitchFamily="18" charset="0"/>
              </a:rPr>
              <a:t>: </a:t>
            </a:r>
            <a:r>
              <a:rPr lang="cs-CZ" sz="3200" b="0" dirty="0">
                <a:cs typeface="Times New Roman" panose="02020603050405020304" pitchFamily="18" charset="0"/>
                <a:hlinkClick r:id="rId5"/>
              </a:rPr>
              <a:t>lada.vondruskova@tul.cz</a:t>
            </a:r>
            <a:endParaRPr lang="cs-CZ" sz="3200" b="0" dirty="0"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b="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33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8"/>
            <a:ext cx="11607800" cy="73736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+mj-lt"/>
                <a:cs typeface="Times New Roman" panose="02020603050405020304" pitchFamily="18" charset="0"/>
              </a:rPr>
              <a:t>Ostatní interní členové katedry</a:t>
            </a:r>
            <a:endParaRPr lang="cs-CZ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274618"/>
            <a:ext cx="11607801" cy="8007928"/>
          </a:xfrm>
        </p:spPr>
        <p:txBody>
          <a:bodyPr>
            <a:normAutofit lnSpcReduction="10000"/>
          </a:bodyPr>
          <a:lstStyle/>
          <a:p>
            <a:r>
              <a:rPr lang="cs-CZ" sz="3200" dirty="0">
                <a:cs typeface="Times New Roman" panose="02020603050405020304" pitchFamily="18" charset="0"/>
              </a:rPr>
              <a:t>PhDr. Milan </a:t>
            </a:r>
            <a:r>
              <a:rPr lang="cs-CZ" sz="3200" dirty="0" smtClean="0">
                <a:cs typeface="Times New Roman" panose="02020603050405020304" pitchFamily="18" charset="0"/>
              </a:rPr>
              <a:t>Ducháček, </a:t>
            </a:r>
            <a:r>
              <a:rPr lang="cs-CZ" sz="3200" dirty="0">
                <a:cs typeface="Times New Roman" panose="02020603050405020304" pitchFamily="18" charset="0"/>
              </a:rPr>
              <a:t>Ph.D</a:t>
            </a:r>
            <a:r>
              <a:rPr lang="cs-CZ" sz="3200" dirty="0" smtClean="0">
                <a:cs typeface="Times New Roman" panose="02020603050405020304" pitchFamily="18" charset="0"/>
              </a:rPr>
              <a:t>. </a:t>
            </a:r>
            <a:r>
              <a:rPr lang="cs-CZ" sz="3200" b="0" dirty="0" smtClean="0">
                <a:cs typeface="Times New Roman" panose="02020603050405020304" pitchFamily="18" charset="0"/>
              </a:rPr>
              <a:t>(</a:t>
            </a:r>
            <a:r>
              <a:rPr lang="cs-CZ" sz="3200" b="0" dirty="0" err="1" smtClean="0">
                <a:cs typeface="Times New Roman" panose="02020603050405020304" pitchFamily="18" charset="0"/>
              </a:rPr>
              <a:t>katederní</a:t>
            </a:r>
            <a:r>
              <a:rPr lang="cs-CZ" sz="3200" b="0" dirty="0" smtClean="0">
                <a:cs typeface="Times New Roman" panose="02020603050405020304" pitchFamily="18" charset="0"/>
              </a:rPr>
              <a:t> didaktik)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4239, </a:t>
            </a:r>
            <a:r>
              <a:rPr lang="cs-CZ" sz="3200" b="0" dirty="0">
                <a:cs typeface="Times New Roman" panose="02020603050405020304" pitchFamily="18" charset="0"/>
              </a:rPr>
              <a:t>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2"/>
              </a:rPr>
              <a:t>milan.duchacek@tul.cz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PhDr. Markéta Lhotová, Ph.D</a:t>
            </a:r>
            <a:r>
              <a:rPr lang="cs-CZ" sz="32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4226, </a:t>
            </a:r>
            <a:r>
              <a:rPr lang="cs-CZ" sz="3200" b="0" dirty="0">
                <a:cs typeface="Times New Roman" panose="02020603050405020304" pitchFamily="18" charset="0"/>
              </a:rPr>
              <a:t>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3"/>
              </a:rPr>
              <a:t>marketa.lhotova@tul.cz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Mgr. Kateřina </a:t>
            </a:r>
            <a:r>
              <a:rPr lang="cs-CZ" sz="3200" dirty="0" err="1" smtClean="0">
                <a:cs typeface="Times New Roman" panose="02020603050405020304" pitchFamily="18" charset="0"/>
              </a:rPr>
              <a:t>Portmann</a:t>
            </a:r>
            <a:r>
              <a:rPr lang="cs-CZ" sz="3200" dirty="0" smtClean="0">
                <a:cs typeface="Times New Roman" panose="02020603050405020304" pitchFamily="18" charset="0"/>
              </a:rPr>
              <a:t>, </a:t>
            </a:r>
            <a:r>
              <a:rPr lang="cs-CZ" sz="3200" dirty="0">
                <a:cs typeface="Times New Roman" panose="02020603050405020304" pitchFamily="18" charset="0"/>
              </a:rPr>
              <a:t>Ph.D</a:t>
            </a:r>
            <a:r>
              <a:rPr lang="cs-CZ" sz="32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4236</a:t>
            </a:r>
            <a:r>
              <a:rPr lang="cs-CZ" sz="3200" b="0" dirty="0">
                <a:cs typeface="Times New Roman" panose="02020603050405020304" pitchFamily="18" charset="0"/>
              </a:rPr>
              <a:t>, 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4"/>
              </a:rPr>
              <a:t>katerina.portmann@tul.cz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prof. PhDr. Jan Rychlík, DrSc</a:t>
            </a:r>
            <a:r>
              <a:rPr lang="cs-CZ" sz="32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4226, 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5"/>
              </a:rPr>
              <a:t>jan.rychlik@tul.cz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PhDr. Pavel </a:t>
            </a:r>
            <a:r>
              <a:rPr lang="cs-CZ" sz="3200" dirty="0" smtClean="0">
                <a:cs typeface="Times New Roman" panose="02020603050405020304" pitchFamily="18" charset="0"/>
              </a:rPr>
              <a:t>Smrž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4147, </a:t>
            </a:r>
            <a:r>
              <a:rPr lang="cs-CZ" sz="3200" b="0" dirty="0">
                <a:cs typeface="Times New Roman" panose="02020603050405020304" pitchFamily="18" charset="0"/>
              </a:rPr>
              <a:t>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6"/>
              </a:rPr>
              <a:t>pavel.smrz@tul.cz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b="0" dirty="0">
              <a:cs typeface="Times New Roman" panose="02020603050405020304" pitchFamily="18" charset="0"/>
            </a:endParaRPr>
          </a:p>
          <a:p>
            <a:r>
              <a:rPr lang="cs-CZ" sz="3200" dirty="0">
                <a:cs typeface="Times New Roman" panose="02020603050405020304" pitchFamily="18" charset="0"/>
              </a:rPr>
              <a:t>PhDr. Milan Svoboda, Ph.D</a:t>
            </a:r>
            <a:r>
              <a:rPr lang="cs-CZ" sz="32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sz="3200" b="0" dirty="0">
                <a:cs typeface="Times New Roman" panose="02020603050405020304" pitchFamily="18" charset="0"/>
              </a:rPr>
              <a:t>telefon: 48 535 </a:t>
            </a:r>
            <a:r>
              <a:rPr lang="cs-CZ" sz="3200" b="0" dirty="0" smtClean="0">
                <a:cs typeface="Times New Roman" panose="02020603050405020304" pitchFamily="18" charset="0"/>
              </a:rPr>
              <a:t>4227, </a:t>
            </a:r>
            <a:r>
              <a:rPr lang="cs-CZ" sz="3200" b="0" dirty="0">
                <a:cs typeface="Times New Roman" panose="02020603050405020304" pitchFamily="18" charset="0"/>
              </a:rPr>
              <a:t>email</a:t>
            </a:r>
            <a:r>
              <a:rPr lang="cs-CZ" sz="3200" b="0" dirty="0" smtClean="0">
                <a:cs typeface="Times New Roman" panose="02020603050405020304" pitchFamily="18" charset="0"/>
              </a:rPr>
              <a:t>: </a:t>
            </a:r>
            <a:r>
              <a:rPr lang="cs-CZ" sz="3200" b="0" dirty="0" smtClean="0">
                <a:cs typeface="Times New Roman" panose="02020603050405020304" pitchFamily="18" charset="0"/>
                <a:hlinkClick r:id="rId7"/>
              </a:rPr>
              <a:t>milan.svoboda@tul.cz</a:t>
            </a:r>
            <a:endParaRPr lang="cs-CZ" sz="3200" b="0" dirty="0" smtClean="0">
              <a:cs typeface="Times New Roman" panose="02020603050405020304" pitchFamily="18" charset="0"/>
            </a:endParaRP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7"/>
            <a:ext cx="11607800" cy="162406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+mj-lt"/>
                <a:cs typeface="Times New Roman" panose="02020603050405020304" pitchFamily="18" charset="0"/>
              </a:rPr>
              <a:t>Knihovna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cs-CZ" sz="4000" b="0" dirty="0">
                <a:latin typeface="+mj-lt"/>
                <a:cs typeface="Times New Roman" panose="02020603050405020304" pitchFamily="18" charset="0"/>
              </a:rPr>
              <a:t>https://khi.fp.tul.cz/o-</a:t>
            </a:r>
            <a:r>
              <a:rPr lang="cs-CZ" sz="4000" b="0" dirty="0" err="1">
                <a:latin typeface="+mj-lt"/>
                <a:cs typeface="Times New Roman" panose="02020603050405020304" pitchFamily="18" charset="0"/>
              </a:rPr>
              <a:t>nas</a:t>
            </a:r>
            <a:r>
              <a:rPr lang="cs-CZ" sz="4000" b="0" dirty="0">
                <a:latin typeface="+mj-lt"/>
                <a:cs typeface="Times New Roman" panose="02020603050405020304" pitchFamily="18" charset="0"/>
              </a:rPr>
              <a:t>/knihovna)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2618509"/>
            <a:ext cx="11607801" cy="6664036"/>
          </a:xfrm>
        </p:spPr>
        <p:txBody>
          <a:bodyPr>
            <a:normAutofit/>
          </a:bodyPr>
          <a:lstStyle/>
          <a:p>
            <a:r>
              <a:rPr lang="cs-CZ" b="0" dirty="0" smtClean="0">
                <a:cs typeface="Times New Roman" panose="02020603050405020304" pitchFamily="18" charset="0"/>
              </a:rPr>
              <a:t>- podstatné </a:t>
            </a:r>
            <a:r>
              <a:rPr lang="cs-CZ" b="0" dirty="0">
                <a:cs typeface="Times New Roman" panose="02020603050405020304" pitchFamily="18" charset="0"/>
              </a:rPr>
              <a:t>publikace a periodika důležitá pro </a:t>
            </a:r>
            <a:r>
              <a:rPr lang="cs-CZ" b="0" dirty="0" smtClean="0">
                <a:cs typeface="Times New Roman" panose="02020603050405020304" pitchFamily="18" charset="0"/>
              </a:rPr>
              <a:t>studium</a:t>
            </a:r>
          </a:p>
          <a:p>
            <a:endParaRPr lang="cs-CZ" b="0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možnost </a:t>
            </a:r>
            <a:r>
              <a:rPr lang="cs-CZ" b="0" dirty="0">
                <a:cs typeface="Times New Roman" panose="02020603050405020304" pitchFamily="18" charset="0"/>
              </a:rPr>
              <a:t>výpůjčky i prezenčního </a:t>
            </a:r>
            <a:r>
              <a:rPr lang="cs-CZ" b="0" dirty="0" smtClean="0">
                <a:cs typeface="Times New Roman" panose="02020603050405020304" pitchFamily="18" charset="0"/>
              </a:rPr>
              <a:t>studia</a:t>
            </a:r>
            <a:endParaRPr lang="pl-PL" b="0" dirty="0" smtClean="0">
              <a:cs typeface="Times New Roman" panose="02020603050405020304" pitchFamily="18" charset="0"/>
            </a:endParaRPr>
          </a:p>
          <a:p>
            <a:endParaRPr lang="pl-PL" b="0" dirty="0" smtClean="0">
              <a:cs typeface="Times New Roman" panose="02020603050405020304" pitchFamily="18" charset="0"/>
            </a:endParaRPr>
          </a:p>
          <a:p>
            <a:r>
              <a:rPr lang="pl-PL" b="0" dirty="0" smtClean="0">
                <a:cs typeface="Times New Roman" panose="02020603050405020304" pitchFamily="18" charset="0"/>
              </a:rPr>
              <a:t>- dotazy </a:t>
            </a:r>
            <a:r>
              <a:rPr lang="pl-PL" b="0" dirty="0">
                <a:cs typeface="Times New Roman" panose="02020603050405020304" pitchFamily="18" charset="0"/>
              </a:rPr>
              <a:t>a zprávy směřujte na </a:t>
            </a:r>
            <a:r>
              <a:rPr lang="pl-PL" b="0" dirty="0" smtClean="0">
                <a:cs typeface="Times New Roman" panose="02020603050405020304" pitchFamily="18" charset="0"/>
                <a:hlinkClick r:id="rId2"/>
              </a:rPr>
              <a:t>knihovnakhi@seznam.cz</a:t>
            </a:r>
            <a:endParaRPr lang="pl-PL" b="0" dirty="0" smtClean="0">
              <a:cs typeface="Times New Roman" panose="02020603050405020304" pitchFamily="18" charset="0"/>
            </a:endParaRPr>
          </a:p>
          <a:p>
            <a:endParaRPr lang="pl-PL" b="0" dirty="0" smtClean="0">
              <a:cs typeface="Times New Roman" panose="02020603050405020304" pitchFamily="18" charset="0"/>
            </a:endParaRPr>
          </a:p>
          <a:p>
            <a:r>
              <a:rPr lang="pl-PL" b="0" dirty="0" smtClean="0">
                <a:cs typeface="Times New Roman" panose="02020603050405020304" pitchFamily="18" charset="0"/>
              </a:rPr>
              <a:t>- v současnosti provoz </a:t>
            </a:r>
            <a:r>
              <a:rPr lang="pl-PL" b="0" dirty="0" smtClean="0">
                <a:cs typeface="Times New Roman" panose="02020603050405020304" pitchFamily="18" charset="0"/>
              </a:rPr>
              <a:t>omezen, případné dotazy směřujte na dr. Svobodu</a:t>
            </a:r>
            <a:endParaRPr lang="pl-PL" b="0" dirty="0" smtClean="0">
              <a:cs typeface="Times New Roman" panose="02020603050405020304" pitchFamily="18" charset="0"/>
            </a:endParaRPr>
          </a:p>
          <a:p>
            <a:endParaRPr 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02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440266"/>
            <a:ext cx="11607800" cy="820497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+mj-lt"/>
                <a:cs typeface="Times New Roman" panose="02020603050405020304" pitchFamily="18" charset="0"/>
              </a:rPr>
              <a:t>Vědeckovýzkumné a další aktivity</a:t>
            </a:r>
            <a:endParaRPr lang="cs-CZ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1648691"/>
            <a:ext cx="11607801" cy="734290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cs typeface="Times New Roman" panose="02020603050405020304" pitchFamily="18" charset="0"/>
              </a:rPr>
              <a:t>Studentská vědecko-umělecká </a:t>
            </a:r>
            <a:r>
              <a:rPr lang="cs-CZ" dirty="0" smtClean="0">
                <a:cs typeface="Times New Roman" panose="02020603050405020304" pitchFamily="18" charset="0"/>
              </a:rPr>
              <a:t>činnost (SVUČ)</a:t>
            </a:r>
          </a:p>
          <a:p>
            <a:pPr algn="ctr"/>
            <a:r>
              <a:rPr lang="cs-CZ" dirty="0">
                <a:cs typeface="Times New Roman" panose="02020603050405020304" pitchFamily="18" charset="0"/>
              </a:rPr>
              <a:t>(</a:t>
            </a:r>
            <a:r>
              <a:rPr lang="cs-CZ" dirty="0"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dirty="0" smtClean="0">
                <a:cs typeface="Times New Roman" panose="02020603050405020304" pitchFamily="18" charset="0"/>
                <a:hlinkClick r:id="rId2"/>
              </a:rPr>
              <a:t>www.fp.tul.cz/student/</a:t>
            </a:r>
            <a:r>
              <a:rPr lang="cs-CZ" dirty="0" err="1" smtClean="0">
                <a:cs typeface="Times New Roman" panose="02020603050405020304" pitchFamily="18" charset="0"/>
                <a:hlinkClick r:id="rId2"/>
              </a:rPr>
              <a:t>svuc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endParaRPr lang="cs-CZ" b="0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podpora odborné práce </a:t>
            </a:r>
            <a:r>
              <a:rPr lang="cs-CZ" b="0" dirty="0">
                <a:cs typeface="Times New Roman" panose="02020603050405020304" pitchFamily="18" charset="0"/>
              </a:rPr>
              <a:t>studentů nad rámec jejich studijních povinností daných studijními </a:t>
            </a:r>
            <a:r>
              <a:rPr lang="cs-CZ" b="0" dirty="0" smtClean="0">
                <a:cs typeface="Times New Roman" panose="02020603050405020304" pitchFamily="18" charset="0"/>
              </a:rPr>
              <a:t>plány</a:t>
            </a:r>
          </a:p>
          <a:p>
            <a:endParaRPr lang="cs-CZ" sz="800" b="0" dirty="0" smtClean="0">
              <a:cs typeface="Times New Roman" panose="02020603050405020304" pitchFamily="18" charset="0"/>
            </a:endParaRPr>
          </a:p>
          <a:p>
            <a:pPr algn="ctr"/>
            <a:endParaRPr lang="cs-CZ" dirty="0" smtClean="0">
              <a:cs typeface="Times New Roman" panose="02020603050405020304" pitchFamily="18" charset="0"/>
            </a:endParaRPr>
          </a:p>
          <a:p>
            <a:pPr algn="ctr"/>
            <a:r>
              <a:rPr lang="cs-CZ" dirty="0" smtClean="0">
                <a:cs typeface="Times New Roman" panose="02020603050405020304" pitchFamily="18" charset="0"/>
              </a:rPr>
              <a:t>Studentská grantová soutěž (SGS)</a:t>
            </a:r>
          </a:p>
          <a:p>
            <a:pPr algn="ctr"/>
            <a:r>
              <a:rPr lang="cs-CZ" dirty="0">
                <a:cs typeface="Times New Roman" panose="02020603050405020304" pitchFamily="18" charset="0"/>
              </a:rPr>
              <a:t>(</a:t>
            </a:r>
            <a:r>
              <a:rPr lang="cs-CZ" dirty="0">
                <a:cs typeface="Times New Roman" panose="02020603050405020304" pitchFamily="18" charset="0"/>
                <a:hlinkClick r:id="rId3"/>
              </a:rPr>
              <a:t>https://www.fp.tul.cz/student/</a:t>
            </a:r>
            <a:r>
              <a:rPr lang="cs-CZ" dirty="0" err="1">
                <a:cs typeface="Times New Roman" panose="02020603050405020304" pitchFamily="18" charset="0"/>
                <a:hlinkClick r:id="rId3"/>
              </a:rPr>
              <a:t>sgs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endParaRPr lang="cs-CZ" b="0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podpora </a:t>
            </a:r>
            <a:r>
              <a:rPr lang="cs-CZ" b="0" dirty="0">
                <a:cs typeface="Times New Roman" panose="02020603050405020304" pitchFamily="18" charset="0"/>
              </a:rPr>
              <a:t>vědeckovýzkumné aktivity studentů doktorských a magisterských studijních programů ve spolupráci s akademickými pracovníky</a:t>
            </a:r>
            <a:r>
              <a:rPr lang="cs-CZ" b="0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670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698500" y="831273"/>
            <a:ext cx="11607801" cy="816032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>
                <a:cs typeface="Times New Roman" panose="02020603050405020304" pitchFamily="18" charset="0"/>
              </a:rPr>
              <a:t>Erasmus+</a:t>
            </a:r>
          </a:p>
          <a:p>
            <a:pPr algn="ctr"/>
            <a:r>
              <a:rPr lang="cs-CZ" b="0" dirty="0">
                <a:cs typeface="Times New Roman" panose="02020603050405020304" pitchFamily="18" charset="0"/>
              </a:rPr>
              <a:t>(https://erasmus.fp.tul.cz/)</a:t>
            </a:r>
            <a:endParaRPr lang="cs-CZ" b="0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program umožňující vyjet </a:t>
            </a:r>
            <a:r>
              <a:rPr lang="cs-CZ" b="0" dirty="0">
                <a:cs typeface="Times New Roman" panose="02020603050405020304" pitchFamily="18" charset="0"/>
              </a:rPr>
              <a:t>na studijní pobyt na některou z partnerských zahraničních </a:t>
            </a:r>
            <a:r>
              <a:rPr lang="cs-CZ" b="0" dirty="0" smtClean="0">
                <a:cs typeface="Times New Roman" panose="02020603050405020304" pitchFamily="18" charset="0"/>
              </a:rPr>
              <a:t>univerzit</a:t>
            </a:r>
          </a:p>
          <a:p>
            <a:r>
              <a:rPr lang="cs-CZ" b="0" dirty="0" smtClean="0">
                <a:cs typeface="Times New Roman" panose="02020603050405020304" pitchFamily="18" charset="0"/>
              </a:rPr>
              <a:t>- katedra historie má partnerství s historickými pracovišti na univerzitách v Düsseldorfu, Chemnitz, Bratislavě, Banské Bystrici a Prešově</a:t>
            </a:r>
          </a:p>
          <a:p>
            <a:endParaRPr lang="cs-CZ" b="0" dirty="0">
              <a:cs typeface="Times New Roman" panose="02020603050405020304" pitchFamily="18" charset="0"/>
            </a:endParaRPr>
          </a:p>
          <a:p>
            <a:pPr algn="ctr"/>
            <a:r>
              <a:rPr lang="cs-CZ" dirty="0" smtClean="0">
                <a:cs typeface="Times New Roman" panose="02020603050405020304" pitchFamily="18" charset="0"/>
              </a:rPr>
              <a:t>Sdružení historiků ČR – Historický klub  </a:t>
            </a:r>
          </a:p>
          <a:p>
            <a:pPr algn="ctr"/>
            <a:r>
              <a:rPr lang="cs-CZ" b="0" dirty="0">
                <a:cs typeface="Times New Roman" panose="02020603050405020304" pitchFamily="18" charset="0"/>
              </a:rPr>
              <a:t>(http://www.sdruzenihistoriku.cz/)</a:t>
            </a:r>
            <a:endParaRPr lang="cs-CZ" b="0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liberecká pobočka při</a:t>
            </a:r>
            <a:r>
              <a:rPr lang="cs-CZ" b="0" dirty="0">
                <a:cs typeface="Times New Roman" panose="02020603050405020304" pitchFamily="18" charset="0"/>
              </a:rPr>
              <a:t> katedře </a:t>
            </a:r>
            <a:r>
              <a:rPr lang="cs-CZ" b="0" dirty="0" smtClean="0">
                <a:cs typeface="Times New Roman" panose="02020603050405020304" pitchFamily="18" charset="0"/>
              </a:rPr>
              <a:t>historie</a:t>
            </a:r>
          </a:p>
          <a:p>
            <a:endParaRPr lang="cs-CZ" b="0" dirty="0" smtClean="0">
              <a:cs typeface="Times New Roman" panose="02020603050405020304" pitchFamily="18" charset="0"/>
            </a:endParaRPr>
          </a:p>
          <a:p>
            <a:pPr algn="ctr"/>
            <a:r>
              <a:rPr lang="cs-CZ" dirty="0" smtClean="0">
                <a:cs typeface="Times New Roman" panose="02020603050405020304" pitchFamily="18" charset="0"/>
              </a:rPr>
              <a:t>Česko-slovenský seminář</a:t>
            </a:r>
          </a:p>
          <a:p>
            <a:pPr algn="ctr"/>
            <a:r>
              <a:rPr lang="cs-CZ" b="0" dirty="0">
                <a:cs typeface="Times New Roman" panose="02020603050405020304" pitchFamily="18" charset="0"/>
              </a:rPr>
              <a:t>(http://cesko-slovenske-vztahy.cz/)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endParaRPr lang="cs-CZ" dirty="0" smtClean="0">
              <a:cs typeface="Times New Roman" panose="02020603050405020304" pitchFamily="18" charset="0"/>
            </a:endParaRPr>
          </a:p>
          <a:p>
            <a:r>
              <a:rPr lang="cs-CZ" b="0" dirty="0" smtClean="0">
                <a:cs typeface="Times New Roman" panose="02020603050405020304" pitchFamily="18" charset="0"/>
              </a:rPr>
              <a:t>- již 29 ročníků, různá témata z moderních dějin</a:t>
            </a:r>
          </a:p>
          <a:p>
            <a:endParaRPr 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76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b="1294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Fontes</a:t>
            </a:r>
            <a:r>
              <a:rPr lang="cs-CZ" dirty="0" smtClean="0"/>
              <a:t> </a:t>
            </a:r>
            <a:r>
              <a:rPr lang="cs-CZ" dirty="0" err="1" smtClean="0"/>
              <a:t>Nissae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>
          <a:xfrm>
            <a:off x="698500" y="1412977"/>
            <a:ext cx="5105400" cy="540514"/>
          </a:xfrm>
        </p:spPr>
        <p:txBody>
          <a:bodyPr>
            <a:normAutofit fontScale="62500" lnSpcReduction="20000"/>
          </a:bodyPr>
          <a:lstStyle/>
          <a:p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cs-C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www.fontesnissae.cz/home.php</a:t>
            </a:r>
            <a:endParaRPr lang="cs-CZ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391886" y="2826327"/>
            <a:ext cx="5412014" cy="62470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- recenzované </a:t>
            </a:r>
            <a:r>
              <a:rPr lang="cs-CZ" dirty="0">
                <a:cs typeface="Times New Roman" panose="02020603050405020304" pitchFamily="18" charset="0"/>
              </a:rPr>
              <a:t>periodikum, </a:t>
            </a:r>
            <a:r>
              <a:rPr lang="cs-CZ" dirty="0" smtClean="0">
                <a:cs typeface="Times New Roman" panose="02020603050405020304" pitchFamily="18" charset="0"/>
              </a:rPr>
              <a:t>vycházející </a:t>
            </a:r>
            <a:r>
              <a:rPr lang="cs-CZ" dirty="0">
                <a:cs typeface="Times New Roman" panose="02020603050405020304" pitchFamily="18" charset="0"/>
              </a:rPr>
              <a:t>od </a:t>
            </a:r>
            <a:r>
              <a:rPr lang="cs-CZ" dirty="0" smtClean="0">
                <a:cs typeface="Times New Roman" panose="02020603050405020304" pitchFamily="18" charset="0"/>
              </a:rPr>
              <a:t>r. 2000, od r. 2012 se na jeho vydávání podílí </a:t>
            </a:r>
            <a:r>
              <a:rPr lang="cs-CZ" dirty="0">
                <a:cs typeface="Times New Roman" panose="02020603050405020304" pitchFamily="18" charset="0"/>
              </a:rPr>
              <a:t>osm regionálních </a:t>
            </a:r>
            <a:r>
              <a:rPr lang="cs-CZ" dirty="0" smtClean="0">
                <a:cs typeface="Times New Roman" panose="02020603050405020304" pitchFamily="18" charset="0"/>
              </a:rPr>
              <a:t>institucí</a:t>
            </a:r>
          </a:p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- platforma pro první studentské publikační výstupy</a:t>
            </a:r>
          </a:p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- v současnosti dvě čísla do roka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3052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496</Words>
  <Application>Microsoft Office PowerPoint</Application>
  <PresentationFormat>Vlastní</PresentationFormat>
  <Paragraphs>120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Helvetica Neue</vt:lpstr>
      <vt:lpstr>Helvetica Neue Medium</vt:lpstr>
      <vt:lpstr>Times New Roman</vt:lpstr>
      <vt:lpstr>21_BasicWhite</vt:lpstr>
      <vt:lpstr>Setkání studentů prvních ročníků</vt:lpstr>
      <vt:lpstr>Prezentace aplikace PowerPoint</vt:lpstr>
      <vt:lpstr>- vznik v r. 1991 (rok po vzniku fakulty) - sídlo: budova P, Komenského 2, Liberec V-Kristiánov,   3. podlaží  - korespondenční adresa: Technická univerzita v Liberci, Fakulta přírodovědně-humanitní a pedagogická, katedra historie, Studentská 2, 461 17 Liberec 1 </vt:lpstr>
      <vt:lpstr>Členové katedry (https://khi.fp.tul.cz/o-nas/clenove-katedry)</vt:lpstr>
      <vt:lpstr>Ostatní interní členové katedry</vt:lpstr>
      <vt:lpstr>Knihovna   (https://khi.fp.tul.cz/o-nas/knihovna)</vt:lpstr>
      <vt:lpstr>Vědeckovýzkumné a další aktivity</vt:lpstr>
      <vt:lpstr>Prezentace aplikace PowerPoint</vt:lpstr>
      <vt:lpstr>Fontes Nissae</vt:lpstr>
      <vt:lpstr>Prezentace aplikace PowerPoint</vt:lpstr>
      <vt:lpstr>Bakalářská studia</vt:lpstr>
      <vt:lpstr>Prezentace aplikace PowerPoint</vt:lpstr>
      <vt:lpstr>Bakalářská studia</vt:lpstr>
      <vt:lpstr>Prezentace aplikace PowerPoint</vt:lpstr>
      <vt:lpstr>Prezentace aplikace PowerPoint</vt:lpstr>
      <vt:lpstr>Prezentace aplikace PowerPoint</vt:lpstr>
      <vt:lpstr>Navazující magisterská studia</vt:lpstr>
      <vt:lpstr>Prezentace aplikace PowerPoint</vt:lpstr>
      <vt:lpstr>Navazující magisterská studia</vt:lpstr>
      <vt:lpstr>Prezentace aplikace PowerPoint</vt:lpstr>
      <vt:lpstr>Prezentace aplikace PowerPoint</vt:lpstr>
      <vt:lpstr>Informace ke studiu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prvních ročníků</dc:title>
  <dc:creator>Pažout Jaroslav, doc. PhDr., Ph.D.</dc:creator>
  <cp:lastModifiedBy>Jaroslav Pažout</cp:lastModifiedBy>
  <cp:revision>24</cp:revision>
  <dcterms:modified xsi:type="dcterms:W3CDTF">2020-10-05T06:32:06Z</dcterms:modified>
</cp:coreProperties>
</file>